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80" r:id="rId6"/>
    <p:sldId id="281" r:id="rId7"/>
    <p:sldId id="261" r:id="rId8"/>
    <p:sldId id="262" r:id="rId9"/>
    <p:sldId id="273" r:id="rId10"/>
    <p:sldId id="28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ug Holcomb" initials="DH" lastIdx="1" clrIdx="0">
    <p:extLst>
      <p:ext uri="{19B8F6BF-5375-455C-9EA6-DF929625EA0E}">
        <p15:presenceInfo xmlns:p15="http://schemas.microsoft.com/office/powerpoint/2012/main" userId="S-1-5-21-1041060506-646513910-270368766-62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510" y="114"/>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4A067A-A441-44C5-ADB3-F0AB19058ECD}" type="datetimeFigureOut">
              <a:rPr lang="en-US" smtClean="0"/>
              <a:t>7/23/2025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45EB36-AA3E-4B0A-BBFC-BC620D8D8314}" type="slidenum">
              <a:rPr lang="en-US" smtClean="0"/>
              <a:t>‹#›</a:t>
            </a:fld>
            <a:endParaRPr lang="en-US" dirty="0"/>
          </a:p>
        </p:txBody>
      </p:sp>
    </p:spTree>
    <p:extLst>
      <p:ext uri="{BB962C8B-B14F-4D97-AF65-F5344CB8AC3E}">
        <p14:creationId xmlns:p14="http://schemas.microsoft.com/office/powerpoint/2010/main" val="1844033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5BD2FC-24A9-48BE-8C95-AE62C9124D10}"/>
              </a:ext>
            </a:extLst>
          </p:cNvPr>
          <p:cNvSpPr/>
          <p:nvPr/>
        </p:nvSpPr>
        <p:spPr>
          <a:xfrm>
            <a:off x="0" y="6298530"/>
            <a:ext cx="12192000" cy="559467"/>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1">
                    <a:lumMod val="50000"/>
                  </a:schemeClr>
                </a:solidFill>
              </a:ln>
              <a:solidFill>
                <a:schemeClr val="accent1">
                  <a:lumMod val="50000"/>
                </a:schemeClr>
              </a:solidFill>
            </a:endParaRPr>
          </a:p>
        </p:txBody>
      </p:sp>
      <p:sp>
        <p:nvSpPr>
          <p:cNvPr id="2" name="Title 1">
            <a:extLst>
              <a:ext uri="{FF2B5EF4-FFF2-40B4-BE49-F238E27FC236}">
                <a16:creationId xmlns:a16="http://schemas.microsoft.com/office/drawing/2014/main" id="{7CD9A352-B32E-4923-B218-0462B11A2625}"/>
              </a:ext>
            </a:extLst>
          </p:cNvPr>
          <p:cNvSpPr>
            <a:spLocks noGrp="1"/>
          </p:cNvSpPr>
          <p:nvPr>
            <p:ph type="ctrTitle"/>
          </p:nvPr>
        </p:nvSpPr>
        <p:spPr>
          <a:xfrm>
            <a:off x="1524000" y="1122363"/>
            <a:ext cx="9144000" cy="2387600"/>
          </a:xfrm>
        </p:spPr>
        <p:txBody>
          <a:bodyPr anchor="b"/>
          <a:lstStyle>
            <a:lvl1pPr algn="ctr">
              <a:defRPr sz="6000">
                <a:solidFill>
                  <a:schemeClr val="accent1">
                    <a:lumMod val="50000"/>
                  </a:schemeClr>
                </a:solidFill>
              </a:defRPr>
            </a:lvl1pPr>
          </a:lstStyle>
          <a:p>
            <a:r>
              <a:rPr lang="en-US" dirty="0"/>
              <a:t>Click to edit Master title style</a:t>
            </a:r>
          </a:p>
        </p:txBody>
      </p:sp>
      <p:sp>
        <p:nvSpPr>
          <p:cNvPr id="3" name="Subtitle 2">
            <a:extLst>
              <a:ext uri="{FF2B5EF4-FFF2-40B4-BE49-F238E27FC236}">
                <a16:creationId xmlns:a16="http://schemas.microsoft.com/office/drawing/2014/main" id="{EB72E597-9242-4AAE-9B60-B80CA2B895A9}"/>
              </a:ext>
            </a:extLst>
          </p:cNvPr>
          <p:cNvSpPr>
            <a:spLocks noGrp="1"/>
          </p:cNvSpPr>
          <p:nvPr>
            <p:ph type="subTitle" idx="1"/>
          </p:nvPr>
        </p:nvSpPr>
        <p:spPr>
          <a:xfrm>
            <a:off x="1524000" y="3602038"/>
            <a:ext cx="9144000" cy="1655762"/>
          </a:xfrm>
        </p:spPr>
        <p:txBody>
          <a:bodyPr/>
          <a:lstStyle>
            <a:lvl1pPr marL="0" indent="0" algn="ctr">
              <a:buNone/>
              <a:defRPr sz="2400">
                <a:ln>
                  <a:noFill/>
                </a:ln>
                <a:solidFill>
                  <a:schemeClr val="accent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D0979EAB-568D-4165-B154-8A35479C65EA}"/>
              </a:ext>
            </a:extLst>
          </p:cNvPr>
          <p:cNvSpPr/>
          <p:nvPr/>
        </p:nvSpPr>
        <p:spPr>
          <a:xfrm>
            <a:off x="0" y="0"/>
            <a:ext cx="12192000" cy="29121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1">
                    <a:lumMod val="50000"/>
                  </a:schemeClr>
                </a:solidFill>
              </a:ln>
              <a:solidFill>
                <a:schemeClr val="accent1">
                  <a:lumMod val="50000"/>
                </a:schemeClr>
              </a:solidFill>
            </a:endParaRPr>
          </a:p>
        </p:txBody>
      </p:sp>
      <p:cxnSp>
        <p:nvCxnSpPr>
          <p:cNvPr id="10" name="Straight Connector 9">
            <a:extLst>
              <a:ext uri="{FF2B5EF4-FFF2-40B4-BE49-F238E27FC236}">
                <a16:creationId xmlns:a16="http://schemas.microsoft.com/office/drawing/2014/main" id="{AB627997-E24F-4E7B-A798-5A5AB523CFA7}"/>
              </a:ext>
            </a:extLst>
          </p:cNvPr>
          <p:cNvCxnSpPr/>
          <p:nvPr/>
        </p:nvCxnSpPr>
        <p:spPr>
          <a:xfrm>
            <a:off x="629014" y="3509963"/>
            <a:ext cx="10724786"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FDECFC76-D187-499B-9AF4-DA75D5C300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33498">
            <a:off x="11159654" y="6417999"/>
            <a:ext cx="258439" cy="320532"/>
          </a:xfrm>
          <a:prstGeom prst="rect">
            <a:avLst/>
          </a:prstGeom>
          <a:effectLst>
            <a:outerShdw blurRad="50800" dir="5400000" algn="t" rotWithShape="0">
              <a:prstClr val="black">
                <a:alpha val="40000"/>
              </a:prstClr>
            </a:outerShdw>
          </a:effectLst>
        </p:spPr>
      </p:pic>
      <p:sp>
        <p:nvSpPr>
          <p:cNvPr id="12" name="Footer Placeholder 4">
            <a:extLst>
              <a:ext uri="{FF2B5EF4-FFF2-40B4-BE49-F238E27FC236}">
                <a16:creationId xmlns:a16="http://schemas.microsoft.com/office/drawing/2014/main" id="{293FD0C4-AB57-4A9D-B532-3DDE85EF239E}"/>
              </a:ext>
            </a:extLst>
          </p:cNvPr>
          <p:cNvSpPr txBox="1">
            <a:spLocks/>
          </p:cNvSpPr>
          <p:nvPr/>
        </p:nvSpPr>
        <p:spPr>
          <a:xfrm>
            <a:off x="-1" y="6363591"/>
            <a:ext cx="12191999"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GHTD DBE Goal Setting 2026-2028</a:t>
            </a:r>
          </a:p>
        </p:txBody>
      </p:sp>
    </p:spTree>
    <p:extLst>
      <p:ext uri="{BB962C8B-B14F-4D97-AF65-F5344CB8AC3E}">
        <p14:creationId xmlns:p14="http://schemas.microsoft.com/office/powerpoint/2010/main" val="3137005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418FB-7D5A-49D2-BB58-36BE330F60A9}"/>
              </a:ext>
            </a:extLst>
          </p:cNvPr>
          <p:cNvSpPr>
            <a:spLocks noGrp="1"/>
          </p:cNvSpPr>
          <p:nvPr>
            <p:ph type="title"/>
          </p:nvPr>
        </p:nvSpPr>
        <p:spPr/>
        <p:txBody>
          <a:bodyPr/>
          <a:lstStyle>
            <a:lvl1pPr>
              <a:defRPr>
                <a:solidFill>
                  <a:schemeClr val="accent1">
                    <a:lumMod val="50000"/>
                  </a:schemeClr>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C48FD04-F176-445D-8D65-F461451B5C7E}"/>
              </a:ext>
            </a:extLst>
          </p:cNvPr>
          <p:cNvSpPr>
            <a:spLocks noGrp="1"/>
          </p:cNvSpPr>
          <p:nvPr>
            <p:ph idx="1"/>
          </p:nvPr>
        </p:nvSpPr>
        <p:spPr/>
        <p:txBody>
          <a:bodyPr/>
          <a:lstStyle>
            <a:lvl1pPr>
              <a:defRPr>
                <a:solidFill>
                  <a:schemeClr val="accent1">
                    <a:lumMod val="50000"/>
                  </a:schemeClr>
                </a:solidFill>
              </a:defRPr>
            </a:lvl1pPr>
            <a:lvl2pPr>
              <a:defRPr>
                <a:solidFill>
                  <a:schemeClr val="accent1">
                    <a:lumMod val="50000"/>
                  </a:schemeClr>
                </a:solidFill>
              </a:defRPr>
            </a:lvl2pPr>
            <a:lvl3pPr>
              <a:defRPr>
                <a:solidFill>
                  <a:schemeClr val="accent1">
                    <a:lumMod val="50000"/>
                  </a:schemeClr>
                </a:solidFill>
              </a:defRPr>
            </a:lvl3pPr>
            <a:lvl4pPr>
              <a:defRPr>
                <a:solidFill>
                  <a:schemeClr val="accent1">
                    <a:lumMod val="50000"/>
                  </a:schemeClr>
                </a:solidFill>
              </a:defRPr>
            </a:lvl4pPr>
            <a:lvl5pPr>
              <a:defRPr>
                <a:solidFill>
                  <a:schemeClr val="accent1">
                    <a:lumMod val="5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E32ABA8-26A4-4380-ADE1-622C226A2170}"/>
              </a:ext>
            </a:extLst>
          </p:cNvPr>
          <p:cNvSpPr>
            <a:spLocks noGrp="1"/>
          </p:cNvSpPr>
          <p:nvPr>
            <p:ph type="dt" sz="half" idx="10"/>
          </p:nvPr>
        </p:nvSpPr>
        <p:spPr/>
        <p:txBody>
          <a:bodyPr/>
          <a:lstStyle/>
          <a:p>
            <a:fld id="{204BA74F-9E9E-48E4-BAEA-793798C91952}" type="datetimeFigureOut">
              <a:rPr lang="en-US" smtClean="0"/>
              <a:t>7/23/2025</a:t>
            </a:fld>
            <a:endParaRPr lang="en-US" dirty="0"/>
          </a:p>
        </p:txBody>
      </p:sp>
      <p:sp>
        <p:nvSpPr>
          <p:cNvPr id="5" name="Footer Placeholder 4">
            <a:extLst>
              <a:ext uri="{FF2B5EF4-FFF2-40B4-BE49-F238E27FC236}">
                <a16:creationId xmlns:a16="http://schemas.microsoft.com/office/drawing/2014/main" id="{2F7AAEF3-C549-423C-82D0-3ABC1E8851D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5DC315-8AD1-4A37-85B8-619409725151}"/>
              </a:ext>
            </a:extLst>
          </p:cNvPr>
          <p:cNvSpPr>
            <a:spLocks noGrp="1"/>
          </p:cNvSpPr>
          <p:nvPr>
            <p:ph type="sldNum" sz="quarter" idx="12"/>
          </p:nvPr>
        </p:nvSpPr>
        <p:spPr/>
        <p:txBody>
          <a:bodyPr/>
          <a:lstStyle/>
          <a:p>
            <a:fld id="{4524D494-25CC-46F3-93C9-5E5BE0BE87B8}" type="slidenum">
              <a:rPr lang="en-US" smtClean="0"/>
              <a:t>‹#›</a:t>
            </a:fld>
            <a:endParaRPr lang="en-US" dirty="0"/>
          </a:p>
        </p:txBody>
      </p:sp>
      <p:sp>
        <p:nvSpPr>
          <p:cNvPr id="7" name="Rectangle 6">
            <a:extLst>
              <a:ext uri="{FF2B5EF4-FFF2-40B4-BE49-F238E27FC236}">
                <a16:creationId xmlns:a16="http://schemas.microsoft.com/office/drawing/2014/main" id="{6F2E0E8B-BC26-4216-9298-D95490301E0F}"/>
              </a:ext>
            </a:extLst>
          </p:cNvPr>
          <p:cNvSpPr/>
          <p:nvPr/>
        </p:nvSpPr>
        <p:spPr>
          <a:xfrm>
            <a:off x="0" y="6298533"/>
            <a:ext cx="12192000" cy="559467"/>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1">
                    <a:lumMod val="50000"/>
                  </a:schemeClr>
                </a:solidFill>
              </a:ln>
              <a:solidFill>
                <a:schemeClr val="accent1">
                  <a:lumMod val="50000"/>
                </a:schemeClr>
              </a:solidFill>
            </a:endParaRPr>
          </a:p>
        </p:txBody>
      </p:sp>
      <p:sp>
        <p:nvSpPr>
          <p:cNvPr id="8" name="Rectangle 7">
            <a:extLst>
              <a:ext uri="{FF2B5EF4-FFF2-40B4-BE49-F238E27FC236}">
                <a16:creationId xmlns:a16="http://schemas.microsoft.com/office/drawing/2014/main" id="{5BF3CB59-3086-4860-8EFC-8E0C6F31ECEA}"/>
              </a:ext>
            </a:extLst>
          </p:cNvPr>
          <p:cNvSpPr/>
          <p:nvPr/>
        </p:nvSpPr>
        <p:spPr>
          <a:xfrm>
            <a:off x="0" y="3"/>
            <a:ext cx="12192000" cy="29121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1">
                    <a:lumMod val="50000"/>
                  </a:schemeClr>
                </a:solidFill>
              </a:ln>
              <a:solidFill>
                <a:schemeClr val="accent1">
                  <a:lumMod val="50000"/>
                </a:schemeClr>
              </a:solidFill>
            </a:endParaRPr>
          </a:p>
        </p:txBody>
      </p:sp>
      <p:cxnSp>
        <p:nvCxnSpPr>
          <p:cNvPr id="9" name="Straight Connector 8">
            <a:extLst>
              <a:ext uri="{FF2B5EF4-FFF2-40B4-BE49-F238E27FC236}">
                <a16:creationId xmlns:a16="http://schemas.microsoft.com/office/drawing/2014/main" id="{A321A374-3F59-43F9-AA21-461BAD5A97DC}"/>
              </a:ext>
            </a:extLst>
          </p:cNvPr>
          <p:cNvCxnSpPr/>
          <p:nvPr/>
        </p:nvCxnSpPr>
        <p:spPr>
          <a:xfrm>
            <a:off x="733607" y="1745232"/>
            <a:ext cx="10724786"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Footer Placeholder 4">
            <a:extLst>
              <a:ext uri="{FF2B5EF4-FFF2-40B4-BE49-F238E27FC236}">
                <a16:creationId xmlns:a16="http://schemas.microsoft.com/office/drawing/2014/main" id="{00B77EAC-08D2-4545-8A1C-7B7E183D2C02}"/>
              </a:ext>
            </a:extLst>
          </p:cNvPr>
          <p:cNvSpPr txBox="1">
            <a:spLocks/>
          </p:cNvSpPr>
          <p:nvPr/>
        </p:nvSpPr>
        <p:spPr>
          <a:xfrm>
            <a:off x="-1" y="6363591"/>
            <a:ext cx="12191999"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GHTD DBE Goal Setting 2026-2028</a:t>
            </a:r>
          </a:p>
        </p:txBody>
      </p:sp>
      <p:pic>
        <p:nvPicPr>
          <p:cNvPr id="11" name="Picture 10">
            <a:extLst>
              <a:ext uri="{FF2B5EF4-FFF2-40B4-BE49-F238E27FC236}">
                <a16:creationId xmlns:a16="http://schemas.microsoft.com/office/drawing/2014/main" id="{FA9A2089-E79E-4B0D-B19E-5152F75B7D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33498">
            <a:off x="11159654" y="6417999"/>
            <a:ext cx="258439" cy="320532"/>
          </a:xfrm>
          <a:prstGeom prst="rect">
            <a:avLst/>
          </a:prstGeom>
          <a:effectLst>
            <a:outerShdw blurRad="50800" dir="5400000" algn="t" rotWithShape="0">
              <a:prstClr val="black">
                <a:alpha val="40000"/>
              </a:prstClr>
            </a:outerShdw>
          </a:effectLst>
        </p:spPr>
      </p:pic>
    </p:spTree>
    <p:extLst>
      <p:ext uri="{BB962C8B-B14F-4D97-AF65-F5344CB8AC3E}">
        <p14:creationId xmlns:p14="http://schemas.microsoft.com/office/powerpoint/2010/main" val="740694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6B739-C53A-4DC6-A539-F8AE94AC65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841ED3-8ABC-436D-AEB9-77A1690F6A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EDCCC25-A958-4773-BBAE-62C6057EF838}"/>
              </a:ext>
            </a:extLst>
          </p:cNvPr>
          <p:cNvSpPr>
            <a:spLocks noGrp="1"/>
          </p:cNvSpPr>
          <p:nvPr>
            <p:ph type="dt" sz="half" idx="10"/>
          </p:nvPr>
        </p:nvSpPr>
        <p:spPr/>
        <p:txBody>
          <a:bodyPr/>
          <a:lstStyle/>
          <a:p>
            <a:fld id="{204BA74F-9E9E-48E4-BAEA-793798C91952}" type="datetimeFigureOut">
              <a:rPr lang="en-US" smtClean="0"/>
              <a:t>7/23/2025</a:t>
            </a:fld>
            <a:endParaRPr lang="en-US" dirty="0"/>
          </a:p>
        </p:txBody>
      </p:sp>
      <p:sp>
        <p:nvSpPr>
          <p:cNvPr id="5" name="Footer Placeholder 4">
            <a:extLst>
              <a:ext uri="{FF2B5EF4-FFF2-40B4-BE49-F238E27FC236}">
                <a16:creationId xmlns:a16="http://schemas.microsoft.com/office/drawing/2014/main" id="{2E6F4D2A-0D75-4F23-93CC-0AEEDED517B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0EF388F-3798-462A-878E-5B42B5CC2A1C}"/>
              </a:ext>
            </a:extLst>
          </p:cNvPr>
          <p:cNvSpPr>
            <a:spLocks noGrp="1"/>
          </p:cNvSpPr>
          <p:nvPr>
            <p:ph type="sldNum" sz="quarter" idx="12"/>
          </p:nvPr>
        </p:nvSpPr>
        <p:spPr/>
        <p:txBody>
          <a:bodyPr/>
          <a:lstStyle/>
          <a:p>
            <a:fld id="{4524D494-25CC-46F3-93C9-5E5BE0BE87B8}" type="slidenum">
              <a:rPr lang="en-US" smtClean="0"/>
              <a:t>‹#›</a:t>
            </a:fld>
            <a:endParaRPr lang="en-US" dirty="0"/>
          </a:p>
        </p:txBody>
      </p:sp>
    </p:spTree>
    <p:extLst>
      <p:ext uri="{BB962C8B-B14F-4D97-AF65-F5344CB8AC3E}">
        <p14:creationId xmlns:p14="http://schemas.microsoft.com/office/powerpoint/2010/main" val="2293173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883D7-5638-43A4-9DC2-7068E3FA7320}"/>
              </a:ext>
            </a:extLst>
          </p:cNvPr>
          <p:cNvSpPr>
            <a:spLocks noGrp="1"/>
          </p:cNvSpPr>
          <p:nvPr>
            <p:ph type="title"/>
          </p:nvPr>
        </p:nvSpPr>
        <p:spPr/>
        <p:txBody>
          <a:bodyPr/>
          <a:lstStyle>
            <a:lvl1pPr>
              <a:defRPr>
                <a:solidFill>
                  <a:schemeClr val="accent1">
                    <a:lumMod val="50000"/>
                  </a:schemeClr>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62AD961-276C-4D3E-8357-4797379EAA8F}"/>
              </a:ext>
            </a:extLst>
          </p:cNvPr>
          <p:cNvSpPr>
            <a:spLocks noGrp="1"/>
          </p:cNvSpPr>
          <p:nvPr>
            <p:ph sz="half" idx="1"/>
          </p:nvPr>
        </p:nvSpPr>
        <p:spPr>
          <a:xfrm>
            <a:off x="838200" y="1825625"/>
            <a:ext cx="5181600" cy="4351338"/>
          </a:xfrm>
        </p:spPr>
        <p:txBody>
          <a:bodyPr/>
          <a:lstStyle>
            <a:lvl1pPr>
              <a:defRPr>
                <a:solidFill>
                  <a:schemeClr val="accent1">
                    <a:lumMod val="50000"/>
                  </a:schemeClr>
                </a:solidFill>
              </a:defRPr>
            </a:lvl1pPr>
            <a:lvl2pPr>
              <a:defRPr>
                <a:solidFill>
                  <a:schemeClr val="accent1">
                    <a:lumMod val="50000"/>
                  </a:schemeClr>
                </a:solidFill>
              </a:defRPr>
            </a:lvl2pPr>
            <a:lvl3pPr>
              <a:defRPr>
                <a:solidFill>
                  <a:schemeClr val="accent1">
                    <a:lumMod val="50000"/>
                  </a:schemeClr>
                </a:solidFill>
              </a:defRPr>
            </a:lvl3pPr>
            <a:lvl4pPr>
              <a:defRPr>
                <a:solidFill>
                  <a:schemeClr val="accent1">
                    <a:lumMod val="50000"/>
                  </a:schemeClr>
                </a:solidFill>
              </a:defRPr>
            </a:lvl4pPr>
            <a:lvl5pPr>
              <a:defRPr>
                <a:solidFill>
                  <a:schemeClr val="accent1">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E80DF09-F697-451D-B986-3D04978B0801}"/>
              </a:ext>
            </a:extLst>
          </p:cNvPr>
          <p:cNvSpPr>
            <a:spLocks noGrp="1"/>
          </p:cNvSpPr>
          <p:nvPr>
            <p:ph sz="half" idx="2"/>
          </p:nvPr>
        </p:nvSpPr>
        <p:spPr>
          <a:xfrm>
            <a:off x="6172200" y="1825625"/>
            <a:ext cx="5181600" cy="4351338"/>
          </a:xfrm>
        </p:spPr>
        <p:txBody>
          <a:bodyPr/>
          <a:lstStyle>
            <a:lvl1pPr>
              <a:defRPr>
                <a:solidFill>
                  <a:schemeClr val="accent1">
                    <a:lumMod val="50000"/>
                  </a:schemeClr>
                </a:solidFill>
              </a:defRPr>
            </a:lvl1pPr>
            <a:lvl2pPr>
              <a:defRPr>
                <a:solidFill>
                  <a:schemeClr val="accent1">
                    <a:lumMod val="50000"/>
                  </a:schemeClr>
                </a:solidFill>
              </a:defRPr>
            </a:lvl2pPr>
            <a:lvl3pPr>
              <a:defRPr>
                <a:solidFill>
                  <a:schemeClr val="accent1">
                    <a:lumMod val="50000"/>
                  </a:schemeClr>
                </a:solidFill>
              </a:defRPr>
            </a:lvl3pPr>
            <a:lvl4pPr>
              <a:defRPr>
                <a:solidFill>
                  <a:schemeClr val="accent1">
                    <a:lumMod val="50000"/>
                  </a:schemeClr>
                </a:solidFill>
              </a:defRPr>
            </a:lvl4pPr>
            <a:lvl5pPr>
              <a:defRPr>
                <a:solidFill>
                  <a:schemeClr val="accent1">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3600124A-CF8E-4A80-9D47-0693F4182DC9}"/>
              </a:ext>
            </a:extLst>
          </p:cNvPr>
          <p:cNvSpPr>
            <a:spLocks noGrp="1"/>
          </p:cNvSpPr>
          <p:nvPr>
            <p:ph type="dt" sz="half" idx="10"/>
          </p:nvPr>
        </p:nvSpPr>
        <p:spPr/>
        <p:txBody>
          <a:bodyPr/>
          <a:lstStyle/>
          <a:p>
            <a:fld id="{204BA74F-9E9E-48E4-BAEA-793798C91952}" type="datetimeFigureOut">
              <a:rPr lang="en-US" smtClean="0"/>
              <a:t>7/23/2025</a:t>
            </a:fld>
            <a:endParaRPr lang="en-US" dirty="0"/>
          </a:p>
        </p:txBody>
      </p:sp>
      <p:sp>
        <p:nvSpPr>
          <p:cNvPr id="6" name="Footer Placeholder 5">
            <a:extLst>
              <a:ext uri="{FF2B5EF4-FFF2-40B4-BE49-F238E27FC236}">
                <a16:creationId xmlns:a16="http://schemas.microsoft.com/office/drawing/2014/main" id="{254C82F4-581F-42BE-8FFF-CF2B77EDCA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76958D8-DA4B-41AA-A40A-31F5AF1A9A9E}"/>
              </a:ext>
            </a:extLst>
          </p:cNvPr>
          <p:cNvSpPr>
            <a:spLocks noGrp="1"/>
          </p:cNvSpPr>
          <p:nvPr>
            <p:ph type="sldNum" sz="quarter" idx="12"/>
          </p:nvPr>
        </p:nvSpPr>
        <p:spPr/>
        <p:txBody>
          <a:bodyPr/>
          <a:lstStyle/>
          <a:p>
            <a:fld id="{4524D494-25CC-46F3-93C9-5E5BE0BE87B8}" type="slidenum">
              <a:rPr lang="en-US" smtClean="0"/>
              <a:t>‹#›</a:t>
            </a:fld>
            <a:endParaRPr lang="en-US" dirty="0"/>
          </a:p>
        </p:txBody>
      </p:sp>
      <p:sp>
        <p:nvSpPr>
          <p:cNvPr id="8" name="Rectangle 7">
            <a:extLst>
              <a:ext uri="{FF2B5EF4-FFF2-40B4-BE49-F238E27FC236}">
                <a16:creationId xmlns:a16="http://schemas.microsoft.com/office/drawing/2014/main" id="{69E5EDA5-D2A9-4F98-8487-0F1C08D4143E}"/>
              </a:ext>
            </a:extLst>
          </p:cNvPr>
          <p:cNvSpPr/>
          <p:nvPr/>
        </p:nvSpPr>
        <p:spPr>
          <a:xfrm>
            <a:off x="0" y="6298533"/>
            <a:ext cx="12192000" cy="559467"/>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1">
                    <a:lumMod val="50000"/>
                  </a:schemeClr>
                </a:solidFill>
              </a:ln>
              <a:solidFill>
                <a:schemeClr val="accent1">
                  <a:lumMod val="50000"/>
                </a:schemeClr>
              </a:solidFill>
            </a:endParaRPr>
          </a:p>
        </p:txBody>
      </p:sp>
      <p:sp>
        <p:nvSpPr>
          <p:cNvPr id="9" name="Rectangle 8">
            <a:extLst>
              <a:ext uri="{FF2B5EF4-FFF2-40B4-BE49-F238E27FC236}">
                <a16:creationId xmlns:a16="http://schemas.microsoft.com/office/drawing/2014/main" id="{B36F8A7D-83D2-4F24-94DC-D81E19571F28}"/>
              </a:ext>
            </a:extLst>
          </p:cNvPr>
          <p:cNvSpPr/>
          <p:nvPr/>
        </p:nvSpPr>
        <p:spPr>
          <a:xfrm>
            <a:off x="0" y="3"/>
            <a:ext cx="12192000" cy="29121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1">
                    <a:lumMod val="50000"/>
                  </a:schemeClr>
                </a:solidFill>
              </a:ln>
              <a:solidFill>
                <a:schemeClr val="accent1">
                  <a:lumMod val="50000"/>
                </a:schemeClr>
              </a:solidFill>
            </a:endParaRPr>
          </a:p>
        </p:txBody>
      </p:sp>
      <p:cxnSp>
        <p:nvCxnSpPr>
          <p:cNvPr id="10" name="Straight Connector 9">
            <a:extLst>
              <a:ext uri="{FF2B5EF4-FFF2-40B4-BE49-F238E27FC236}">
                <a16:creationId xmlns:a16="http://schemas.microsoft.com/office/drawing/2014/main" id="{426656AA-02D6-4FB7-A32B-0015FAB7C558}"/>
              </a:ext>
            </a:extLst>
          </p:cNvPr>
          <p:cNvCxnSpPr/>
          <p:nvPr/>
        </p:nvCxnSpPr>
        <p:spPr>
          <a:xfrm>
            <a:off x="733607" y="1745232"/>
            <a:ext cx="10724786"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E76B4C8C-0174-4A46-8BF5-EEA418E5A1C2}"/>
              </a:ext>
            </a:extLst>
          </p:cNvPr>
          <p:cNvSpPr txBox="1">
            <a:spLocks/>
          </p:cNvSpPr>
          <p:nvPr/>
        </p:nvSpPr>
        <p:spPr>
          <a:xfrm>
            <a:off x="-1" y="6363591"/>
            <a:ext cx="12191999"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GHTD DBE Goal Setting 2026-2028</a:t>
            </a:r>
          </a:p>
        </p:txBody>
      </p:sp>
      <p:pic>
        <p:nvPicPr>
          <p:cNvPr id="12" name="Picture 11">
            <a:extLst>
              <a:ext uri="{FF2B5EF4-FFF2-40B4-BE49-F238E27FC236}">
                <a16:creationId xmlns:a16="http://schemas.microsoft.com/office/drawing/2014/main" id="{4BA2E637-6E63-483F-9A64-9D4DEFDD49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33498">
            <a:off x="11159654" y="6417999"/>
            <a:ext cx="258439" cy="320532"/>
          </a:xfrm>
          <a:prstGeom prst="rect">
            <a:avLst/>
          </a:prstGeom>
          <a:effectLst>
            <a:outerShdw blurRad="50800" dir="5400000" algn="t" rotWithShape="0">
              <a:prstClr val="black">
                <a:alpha val="40000"/>
              </a:prstClr>
            </a:outerShdw>
          </a:effectLst>
        </p:spPr>
      </p:pic>
    </p:spTree>
    <p:extLst>
      <p:ext uri="{BB962C8B-B14F-4D97-AF65-F5344CB8AC3E}">
        <p14:creationId xmlns:p14="http://schemas.microsoft.com/office/powerpoint/2010/main" val="4291684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19C7D-99E4-4AE6-9337-C9AC65ED69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1C6F61-E3C2-490E-9C0E-8708DBA48A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943E6DF-41B6-441C-AB32-C6AEF038A68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CD73EF-7F28-4D9D-8E6C-3FC3336523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64A4014-A243-4580-BC45-6738895BC46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A6253B-DD57-43E5-8FB4-158176F591D0}"/>
              </a:ext>
            </a:extLst>
          </p:cNvPr>
          <p:cNvSpPr>
            <a:spLocks noGrp="1"/>
          </p:cNvSpPr>
          <p:nvPr>
            <p:ph type="dt" sz="half" idx="10"/>
          </p:nvPr>
        </p:nvSpPr>
        <p:spPr/>
        <p:txBody>
          <a:bodyPr/>
          <a:lstStyle/>
          <a:p>
            <a:fld id="{204BA74F-9E9E-48E4-BAEA-793798C91952}" type="datetimeFigureOut">
              <a:rPr lang="en-US" smtClean="0"/>
              <a:t>7/23/2025</a:t>
            </a:fld>
            <a:endParaRPr lang="en-US" dirty="0"/>
          </a:p>
        </p:txBody>
      </p:sp>
      <p:sp>
        <p:nvSpPr>
          <p:cNvPr id="8" name="Footer Placeholder 7">
            <a:extLst>
              <a:ext uri="{FF2B5EF4-FFF2-40B4-BE49-F238E27FC236}">
                <a16:creationId xmlns:a16="http://schemas.microsoft.com/office/drawing/2014/main" id="{AD174E79-F491-4BF2-B8CA-EAC6343963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57EE5CF-38A9-4886-B11B-C3B58161247C}"/>
              </a:ext>
            </a:extLst>
          </p:cNvPr>
          <p:cNvSpPr>
            <a:spLocks noGrp="1"/>
          </p:cNvSpPr>
          <p:nvPr>
            <p:ph type="sldNum" sz="quarter" idx="12"/>
          </p:nvPr>
        </p:nvSpPr>
        <p:spPr/>
        <p:txBody>
          <a:bodyPr/>
          <a:lstStyle/>
          <a:p>
            <a:fld id="{4524D494-25CC-46F3-93C9-5E5BE0BE87B8}" type="slidenum">
              <a:rPr lang="en-US" smtClean="0"/>
              <a:t>‹#›</a:t>
            </a:fld>
            <a:endParaRPr lang="en-US" dirty="0"/>
          </a:p>
        </p:txBody>
      </p:sp>
    </p:spTree>
    <p:extLst>
      <p:ext uri="{BB962C8B-B14F-4D97-AF65-F5344CB8AC3E}">
        <p14:creationId xmlns:p14="http://schemas.microsoft.com/office/powerpoint/2010/main" val="3904861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4A228-D927-4517-A403-9EB976D2A029}"/>
              </a:ext>
            </a:extLst>
          </p:cNvPr>
          <p:cNvSpPr>
            <a:spLocks noGrp="1"/>
          </p:cNvSpPr>
          <p:nvPr>
            <p:ph type="title"/>
          </p:nvPr>
        </p:nvSpPr>
        <p:spPr/>
        <p:txBody>
          <a:bodyPr/>
          <a:lstStyle>
            <a:lvl1pPr>
              <a:defRPr>
                <a:solidFill>
                  <a:schemeClr val="accent1">
                    <a:lumMod val="50000"/>
                  </a:schemeClr>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BA2535B9-F0B4-4803-85D8-68B11C173789}"/>
              </a:ext>
            </a:extLst>
          </p:cNvPr>
          <p:cNvSpPr>
            <a:spLocks noGrp="1"/>
          </p:cNvSpPr>
          <p:nvPr>
            <p:ph type="dt" sz="half" idx="10"/>
          </p:nvPr>
        </p:nvSpPr>
        <p:spPr/>
        <p:txBody>
          <a:bodyPr/>
          <a:lstStyle/>
          <a:p>
            <a:fld id="{204BA74F-9E9E-48E4-BAEA-793798C91952}" type="datetimeFigureOut">
              <a:rPr lang="en-US" smtClean="0"/>
              <a:t>7/23/2025</a:t>
            </a:fld>
            <a:endParaRPr lang="en-US" dirty="0"/>
          </a:p>
        </p:txBody>
      </p:sp>
      <p:sp>
        <p:nvSpPr>
          <p:cNvPr id="4" name="Footer Placeholder 3">
            <a:extLst>
              <a:ext uri="{FF2B5EF4-FFF2-40B4-BE49-F238E27FC236}">
                <a16:creationId xmlns:a16="http://schemas.microsoft.com/office/drawing/2014/main" id="{B88C9DB9-E07A-4494-BCCA-D973F00901F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F2A451F-3E80-4890-9A86-B95314A8E56C}"/>
              </a:ext>
            </a:extLst>
          </p:cNvPr>
          <p:cNvSpPr>
            <a:spLocks noGrp="1"/>
          </p:cNvSpPr>
          <p:nvPr>
            <p:ph type="sldNum" sz="quarter" idx="12"/>
          </p:nvPr>
        </p:nvSpPr>
        <p:spPr/>
        <p:txBody>
          <a:bodyPr/>
          <a:lstStyle/>
          <a:p>
            <a:fld id="{4524D494-25CC-46F3-93C9-5E5BE0BE87B8}" type="slidenum">
              <a:rPr lang="en-US" smtClean="0"/>
              <a:t>‹#›</a:t>
            </a:fld>
            <a:endParaRPr lang="en-US" dirty="0"/>
          </a:p>
        </p:txBody>
      </p:sp>
      <p:sp>
        <p:nvSpPr>
          <p:cNvPr id="6" name="Rectangle 5">
            <a:extLst>
              <a:ext uri="{FF2B5EF4-FFF2-40B4-BE49-F238E27FC236}">
                <a16:creationId xmlns:a16="http://schemas.microsoft.com/office/drawing/2014/main" id="{B748C19E-D1D4-4FDD-9960-A7F288B7A4C6}"/>
              </a:ext>
            </a:extLst>
          </p:cNvPr>
          <p:cNvSpPr/>
          <p:nvPr/>
        </p:nvSpPr>
        <p:spPr>
          <a:xfrm>
            <a:off x="0" y="6298533"/>
            <a:ext cx="12192000" cy="559467"/>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1">
                    <a:lumMod val="50000"/>
                  </a:schemeClr>
                </a:solidFill>
              </a:ln>
              <a:solidFill>
                <a:schemeClr val="accent1">
                  <a:lumMod val="50000"/>
                </a:schemeClr>
              </a:solidFill>
            </a:endParaRPr>
          </a:p>
        </p:txBody>
      </p:sp>
      <p:sp>
        <p:nvSpPr>
          <p:cNvPr id="7" name="Rectangle 6">
            <a:extLst>
              <a:ext uri="{FF2B5EF4-FFF2-40B4-BE49-F238E27FC236}">
                <a16:creationId xmlns:a16="http://schemas.microsoft.com/office/drawing/2014/main" id="{3400FB9D-9B16-4DD7-A041-7FA5CEBCCD69}"/>
              </a:ext>
            </a:extLst>
          </p:cNvPr>
          <p:cNvSpPr/>
          <p:nvPr/>
        </p:nvSpPr>
        <p:spPr>
          <a:xfrm>
            <a:off x="0" y="3"/>
            <a:ext cx="12192000" cy="29121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1">
                    <a:lumMod val="50000"/>
                  </a:schemeClr>
                </a:solidFill>
              </a:ln>
              <a:solidFill>
                <a:schemeClr val="accent1">
                  <a:lumMod val="50000"/>
                </a:schemeClr>
              </a:solidFill>
            </a:endParaRPr>
          </a:p>
        </p:txBody>
      </p:sp>
      <p:cxnSp>
        <p:nvCxnSpPr>
          <p:cNvPr id="8" name="Straight Connector 7">
            <a:extLst>
              <a:ext uri="{FF2B5EF4-FFF2-40B4-BE49-F238E27FC236}">
                <a16:creationId xmlns:a16="http://schemas.microsoft.com/office/drawing/2014/main" id="{EECDFE9A-3C1A-4DC6-AB44-019AAB7BCE1E}"/>
              </a:ext>
            </a:extLst>
          </p:cNvPr>
          <p:cNvCxnSpPr/>
          <p:nvPr/>
        </p:nvCxnSpPr>
        <p:spPr>
          <a:xfrm>
            <a:off x="733607" y="1745232"/>
            <a:ext cx="10724786"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2F2FE521-6CB4-4717-8D62-E60B32BF141D}"/>
              </a:ext>
            </a:extLst>
          </p:cNvPr>
          <p:cNvSpPr txBox="1">
            <a:spLocks/>
          </p:cNvSpPr>
          <p:nvPr/>
        </p:nvSpPr>
        <p:spPr>
          <a:xfrm>
            <a:off x="-1" y="6363591"/>
            <a:ext cx="12191999"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GHTD DBE Goal Setting 2026-2028</a:t>
            </a:r>
          </a:p>
        </p:txBody>
      </p:sp>
      <p:pic>
        <p:nvPicPr>
          <p:cNvPr id="10" name="Picture 9">
            <a:extLst>
              <a:ext uri="{FF2B5EF4-FFF2-40B4-BE49-F238E27FC236}">
                <a16:creationId xmlns:a16="http://schemas.microsoft.com/office/drawing/2014/main" id="{B2C533EC-DEFD-4981-979E-97D5E081FB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33498">
            <a:off x="11159654" y="6417999"/>
            <a:ext cx="258439" cy="320532"/>
          </a:xfrm>
          <a:prstGeom prst="rect">
            <a:avLst/>
          </a:prstGeom>
          <a:effectLst>
            <a:outerShdw blurRad="50800" dir="5400000" algn="t" rotWithShape="0">
              <a:prstClr val="black">
                <a:alpha val="40000"/>
              </a:prstClr>
            </a:outerShdw>
          </a:effectLst>
        </p:spPr>
      </p:pic>
    </p:spTree>
    <p:extLst>
      <p:ext uri="{BB962C8B-B14F-4D97-AF65-F5344CB8AC3E}">
        <p14:creationId xmlns:p14="http://schemas.microsoft.com/office/powerpoint/2010/main" val="963359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A81637-3D29-4C2D-92E3-826978C94DC4}"/>
              </a:ext>
            </a:extLst>
          </p:cNvPr>
          <p:cNvSpPr>
            <a:spLocks noGrp="1"/>
          </p:cNvSpPr>
          <p:nvPr>
            <p:ph type="dt" sz="half" idx="10"/>
          </p:nvPr>
        </p:nvSpPr>
        <p:spPr/>
        <p:txBody>
          <a:bodyPr/>
          <a:lstStyle/>
          <a:p>
            <a:fld id="{204BA74F-9E9E-48E4-BAEA-793798C91952}" type="datetimeFigureOut">
              <a:rPr lang="en-US" smtClean="0"/>
              <a:t>7/23/2025</a:t>
            </a:fld>
            <a:endParaRPr lang="en-US" dirty="0"/>
          </a:p>
        </p:txBody>
      </p:sp>
      <p:sp>
        <p:nvSpPr>
          <p:cNvPr id="3" name="Footer Placeholder 2">
            <a:extLst>
              <a:ext uri="{FF2B5EF4-FFF2-40B4-BE49-F238E27FC236}">
                <a16:creationId xmlns:a16="http://schemas.microsoft.com/office/drawing/2014/main" id="{C8C689B2-C3D3-4852-99EB-5652DE70306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4A02E79-6E04-4036-B033-C3DB0B5A40F5}"/>
              </a:ext>
            </a:extLst>
          </p:cNvPr>
          <p:cNvSpPr>
            <a:spLocks noGrp="1"/>
          </p:cNvSpPr>
          <p:nvPr>
            <p:ph type="sldNum" sz="quarter" idx="12"/>
          </p:nvPr>
        </p:nvSpPr>
        <p:spPr/>
        <p:txBody>
          <a:bodyPr/>
          <a:lstStyle/>
          <a:p>
            <a:fld id="{4524D494-25CC-46F3-93C9-5E5BE0BE87B8}" type="slidenum">
              <a:rPr lang="en-US" smtClean="0"/>
              <a:t>‹#›</a:t>
            </a:fld>
            <a:endParaRPr lang="en-US" dirty="0"/>
          </a:p>
        </p:txBody>
      </p:sp>
    </p:spTree>
    <p:extLst>
      <p:ext uri="{BB962C8B-B14F-4D97-AF65-F5344CB8AC3E}">
        <p14:creationId xmlns:p14="http://schemas.microsoft.com/office/powerpoint/2010/main" val="2151254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87055-D40E-4BEF-93FA-3F4D8A7D77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7E0795-EBD8-46C0-ABCC-2E43C4979B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86FB50-3715-416D-9DF7-07F9CE4385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E82603C-C06F-41C1-A639-E67723571724}"/>
              </a:ext>
            </a:extLst>
          </p:cNvPr>
          <p:cNvSpPr>
            <a:spLocks noGrp="1"/>
          </p:cNvSpPr>
          <p:nvPr>
            <p:ph type="dt" sz="half" idx="10"/>
          </p:nvPr>
        </p:nvSpPr>
        <p:spPr/>
        <p:txBody>
          <a:bodyPr/>
          <a:lstStyle/>
          <a:p>
            <a:fld id="{204BA74F-9E9E-48E4-BAEA-793798C91952}" type="datetimeFigureOut">
              <a:rPr lang="en-US" smtClean="0"/>
              <a:t>7/23/2025</a:t>
            </a:fld>
            <a:endParaRPr lang="en-US" dirty="0"/>
          </a:p>
        </p:txBody>
      </p:sp>
      <p:sp>
        <p:nvSpPr>
          <p:cNvPr id="6" name="Footer Placeholder 5">
            <a:extLst>
              <a:ext uri="{FF2B5EF4-FFF2-40B4-BE49-F238E27FC236}">
                <a16:creationId xmlns:a16="http://schemas.microsoft.com/office/drawing/2014/main" id="{1FC8EC85-3A39-4437-B6D7-0FB8BEBEC35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322711C-C45A-4F48-A26D-57150F5D2BE6}"/>
              </a:ext>
            </a:extLst>
          </p:cNvPr>
          <p:cNvSpPr>
            <a:spLocks noGrp="1"/>
          </p:cNvSpPr>
          <p:nvPr>
            <p:ph type="sldNum" sz="quarter" idx="12"/>
          </p:nvPr>
        </p:nvSpPr>
        <p:spPr/>
        <p:txBody>
          <a:bodyPr/>
          <a:lstStyle/>
          <a:p>
            <a:fld id="{4524D494-25CC-46F3-93C9-5E5BE0BE87B8}" type="slidenum">
              <a:rPr lang="en-US" smtClean="0"/>
              <a:t>‹#›</a:t>
            </a:fld>
            <a:endParaRPr lang="en-US" dirty="0"/>
          </a:p>
        </p:txBody>
      </p:sp>
    </p:spTree>
    <p:extLst>
      <p:ext uri="{BB962C8B-B14F-4D97-AF65-F5344CB8AC3E}">
        <p14:creationId xmlns:p14="http://schemas.microsoft.com/office/powerpoint/2010/main" val="2025410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D8AEF-8B71-469D-A9E2-9D51764AA9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3585B3-E54F-4965-A639-9AC667F608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87FD83C8-618F-43B9-A8A9-333B252852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92F4D01-E5F8-438A-94DD-B28B6F20F2CF}"/>
              </a:ext>
            </a:extLst>
          </p:cNvPr>
          <p:cNvSpPr>
            <a:spLocks noGrp="1"/>
          </p:cNvSpPr>
          <p:nvPr>
            <p:ph type="dt" sz="half" idx="10"/>
          </p:nvPr>
        </p:nvSpPr>
        <p:spPr/>
        <p:txBody>
          <a:bodyPr/>
          <a:lstStyle/>
          <a:p>
            <a:fld id="{204BA74F-9E9E-48E4-BAEA-793798C91952}" type="datetimeFigureOut">
              <a:rPr lang="en-US" smtClean="0"/>
              <a:t>7/23/2025</a:t>
            </a:fld>
            <a:endParaRPr lang="en-US" dirty="0"/>
          </a:p>
        </p:txBody>
      </p:sp>
      <p:sp>
        <p:nvSpPr>
          <p:cNvPr id="6" name="Footer Placeholder 5">
            <a:extLst>
              <a:ext uri="{FF2B5EF4-FFF2-40B4-BE49-F238E27FC236}">
                <a16:creationId xmlns:a16="http://schemas.microsoft.com/office/drawing/2014/main" id="{C4BBD71F-BA9E-4A14-A99C-7A7EEE940FE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7B919-B7D3-4336-8485-579C3D8B252A}"/>
              </a:ext>
            </a:extLst>
          </p:cNvPr>
          <p:cNvSpPr>
            <a:spLocks noGrp="1"/>
          </p:cNvSpPr>
          <p:nvPr>
            <p:ph type="sldNum" sz="quarter" idx="12"/>
          </p:nvPr>
        </p:nvSpPr>
        <p:spPr/>
        <p:txBody>
          <a:bodyPr/>
          <a:lstStyle/>
          <a:p>
            <a:fld id="{4524D494-25CC-46F3-93C9-5E5BE0BE87B8}" type="slidenum">
              <a:rPr lang="en-US" smtClean="0"/>
              <a:t>‹#›</a:t>
            </a:fld>
            <a:endParaRPr lang="en-US" dirty="0"/>
          </a:p>
        </p:txBody>
      </p:sp>
    </p:spTree>
    <p:extLst>
      <p:ext uri="{BB962C8B-B14F-4D97-AF65-F5344CB8AC3E}">
        <p14:creationId xmlns:p14="http://schemas.microsoft.com/office/powerpoint/2010/main" val="2342671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1A11D-7094-4A61-A5F3-54DFD418B2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3AECA20-E876-4613-8D82-CB64D438585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3388E4-F0ED-4BC1-8924-301C68D90253}"/>
              </a:ext>
            </a:extLst>
          </p:cNvPr>
          <p:cNvSpPr>
            <a:spLocks noGrp="1"/>
          </p:cNvSpPr>
          <p:nvPr>
            <p:ph type="dt" sz="half" idx="10"/>
          </p:nvPr>
        </p:nvSpPr>
        <p:spPr/>
        <p:txBody>
          <a:bodyPr/>
          <a:lstStyle/>
          <a:p>
            <a:fld id="{204BA74F-9E9E-48E4-BAEA-793798C91952}" type="datetimeFigureOut">
              <a:rPr lang="en-US" smtClean="0"/>
              <a:t>7/23/2025</a:t>
            </a:fld>
            <a:endParaRPr lang="en-US" dirty="0"/>
          </a:p>
        </p:txBody>
      </p:sp>
      <p:sp>
        <p:nvSpPr>
          <p:cNvPr id="5" name="Footer Placeholder 4">
            <a:extLst>
              <a:ext uri="{FF2B5EF4-FFF2-40B4-BE49-F238E27FC236}">
                <a16:creationId xmlns:a16="http://schemas.microsoft.com/office/drawing/2014/main" id="{77A928C9-B25E-4EAE-A090-D2E80E0E5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D3186D6-8B53-4285-BE3F-019995C8679E}"/>
              </a:ext>
            </a:extLst>
          </p:cNvPr>
          <p:cNvSpPr>
            <a:spLocks noGrp="1"/>
          </p:cNvSpPr>
          <p:nvPr>
            <p:ph type="sldNum" sz="quarter" idx="12"/>
          </p:nvPr>
        </p:nvSpPr>
        <p:spPr/>
        <p:txBody>
          <a:bodyPr/>
          <a:lstStyle/>
          <a:p>
            <a:fld id="{4524D494-25CC-46F3-93C9-5E5BE0BE87B8}" type="slidenum">
              <a:rPr lang="en-US" smtClean="0"/>
              <a:t>‹#›</a:t>
            </a:fld>
            <a:endParaRPr lang="en-US" dirty="0"/>
          </a:p>
        </p:txBody>
      </p:sp>
    </p:spTree>
    <p:extLst>
      <p:ext uri="{BB962C8B-B14F-4D97-AF65-F5344CB8AC3E}">
        <p14:creationId xmlns:p14="http://schemas.microsoft.com/office/powerpoint/2010/main" val="2515396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D6FC1B-03E9-4CD4-9429-3FF3339EE0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140044-9F52-4A38-925E-80E29D9FCD4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7E63CA-4A77-4F1C-B01D-1C2CD63197AC}"/>
              </a:ext>
            </a:extLst>
          </p:cNvPr>
          <p:cNvSpPr>
            <a:spLocks noGrp="1"/>
          </p:cNvSpPr>
          <p:nvPr>
            <p:ph type="dt" sz="half" idx="10"/>
          </p:nvPr>
        </p:nvSpPr>
        <p:spPr/>
        <p:txBody>
          <a:bodyPr/>
          <a:lstStyle/>
          <a:p>
            <a:fld id="{204BA74F-9E9E-48E4-BAEA-793798C91952}" type="datetimeFigureOut">
              <a:rPr lang="en-US" smtClean="0"/>
              <a:t>7/23/2025</a:t>
            </a:fld>
            <a:endParaRPr lang="en-US" dirty="0"/>
          </a:p>
        </p:txBody>
      </p:sp>
      <p:sp>
        <p:nvSpPr>
          <p:cNvPr id="5" name="Footer Placeholder 4">
            <a:extLst>
              <a:ext uri="{FF2B5EF4-FFF2-40B4-BE49-F238E27FC236}">
                <a16:creationId xmlns:a16="http://schemas.microsoft.com/office/drawing/2014/main" id="{642B8A3A-F018-4140-B0DA-D8A80035C5B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D5E46C-4488-4477-8F7B-C69332381FB2}"/>
              </a:ext>
            </a:extLst>
          </p:cNvPr>
          <p:cNvSpPr>
            <a:spLocks noGrp="1"/>
          </p:cNvSpPr>
          <p:nvPr>
            <p:ph type="sldNum" sz="quarter" idx="12"/>
          </p:nvPr>
        </p:nvSpPr>
        <p:spPr/>
        <p:txBody>
          <a:bodyPr/>
          <a:lstStyle/>
          <a:p>
            <a:fld id="{4524D494-25CC-46F3-93C9-5E5BE0BE87B8}" type="slidenum">
              <a:rPr lang="en-US" smtClean="0"/>
              <a:t>‹#›</a:t>
            </a:fld>
            <a:endParaRPr lang="en-US" dirty="0"/>
          </a:p>
        </p:txBody>
      </p:sp>
    </p:spTree>
    <p:extLst>
      <p:ext uri="{BB962C8B-B14F-4D97-AF65-F5344CB8AC3E}">
        <p14:creationId xmlns:p14="http://schemas.microsoft.com/office/powerpoint/2010/main" val="3534584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C67FEA-6560-4476-A8DA-43937DBFF0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EEC629-D738-4C62-8CFC-33F01BEB01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8139DF-63F4-4AA8-9366-C1C415BC59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4BA74F-9E9E-48E4-BAEA-793798C91952}" type="datetimeFigureOut">
              <a:rPr lang="en-US" smtClean="0"/>
              <a:t>7/23/2025</a:t>
            </a:fld>
            <a:endParaRPr lang="en-US" dirty="0"/>
          </a:p>
        </p:txBody>
      </p:sp>
      <p:sp>
        <p:nvSpPr>
          <p:cNvPr id="5" name="Footer Placeholder 4">
            <a:extLst>
              <a:ext uri="{FF2B5EF4-FFF2-40B4-BE49-F238E27FC236}">
                <a16:creationId xmlns:a16="http://schemas.microsoft.com/office/drawing/2014/main" id="{4A506AFA-43B2-4B51-89A1-84A04537B0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7F07B71-F46D-44C6-828B-DACD54F29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24D494-25CC-46F3-93C9-5E5BE0BE87B8}" type="slidenum">
              <a:rPr lang="en-US" smtClean="0"/>
              <a:t>‹#›</a:t>
            </a:fld>
            <a:endParaRPr lang="en-US" dirty="0"/>
          </a:p>
        </p:txBody>
      </p:sp>
    </p:spTree>
    <p:extLst>
      <p:ext uri="{BB962C8B-B14F-4D97-AF65-F5344CB8AC3E}">
        <p14:creationId xmlns:p14="http://schemas.microsoft.com/office/powerpoint/2010/main" val="4227850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hartfordtransit.org/encompass-on-demand-ambulatory-and-accessible-transportation-for-seniors-and-individuals-with-disabilities/" TargetMode="External"/><Relationship Id="rId7" Type="http://schemas.microsoft.com/office/2007/relationships/hdphoto" Target="../media/hdphoto1.wdp"/><Relationship Id="rId2" Type="http://schemas.openxmlformats.org/officeDocument/2006/relationships/hyperlink" Target="https://www.hartfordtransit.org/ada-paratransit-services/"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www.hartfordtransit.org/ghtd-link/" TargetMode="External"/><Relationship Id="rId4" Type="http://schemas.openxmlformats.org/officeDocument/2006/relationships/hyperlink" Target="https://www.hartfordtransit.org/freedom-ride-program-for-accessible-taxi-service/"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243488-875E-4C66-BDE9-B55DEF867C61}"/>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4474" b="11607"/>
          <a:stretch/>
        </p:blipFill>
        <p:spPr>
          <a:xfrm>
            <a:off x="-5" y="274452"/>
            <a:ext cx="12192000" cy="6039262"/>
          </a:xfrm>
          <a:prstGeom prst="rect">
            <a:avLst/>
          </a:prstGeom>
        </p:spPr>
      </p:pic>
      <p:sp>
        <p:nvSpPr>
          <p:cNvPr id="2" name="Title 1">
            <a:extLst>
              <a:ext uri="{FF2B5EF4-FFF2-40B4-BE49-F238E27FC236}">
                <a16:creationId xmlns:a16="http://schemas.microsoft.com/office/drawing/2014/main" id="{5499FEE5-D91C-40FA-AE7C-53BA2B2F1336}"/>
              </a:ext>
            </a:extLst>
          </p:cNvPr>
          <p:cNvSpPr>
            <a:spLocks noGrp="1"/>
          </p:cNvSpPr>
          <p:nvPr>
            <p:ph type="ctrTitle"/>
          </p:nvPr>
        </p:nvSpPr>
        <p:spPr>
          <a:xfrm>
            <a:off x="0" y="650001"/>
            <a:ext cx="12192000" cy="2387600"/>
          </a:xfrm>
        </p:spPr>
        <p:txBody>
          <a:bodyPr>
            <a:normAutofit fontScale="90000"/>
          </a:bodyPr>
          <a:lstStyle/>
          <a:p>
            <a:br>
              <a:rPr lang="en-US" dirty="0"/>
            </a:br>
            <a:br>
              <a:rPr lang="en-US" dirty="0"/>
            </a:br>
            <a:br>
              <a:rPr lang="en-US" dirty="0"/>
            </a:br>
            <a:r>
              <a:rPr lang="en-US" b="1" dirty="0">
                <a:solidFill>
                  <a:schemeClr val="bg1"/>
                </a:solidFill>
              </a:rPr>
              <a:t>Greater Hartford Transit District</a:t>
            </a:r>
            <a:br>
              <a:rPr lang="en-US" dirty="0"/>
            </a:br>
            <a:endParaRPr lang="en-US" dirty="0"/>
          </a:p>
        </p:txBody>
      </p:sp>
      <p:sp>
        <p:nvSpPr>
          <p:cNvPr id="3" name="Subtitle 2">
            <a:extLst>
              <a:ext uri="{FF2B5EF4-FFF2-40B4-BE49-F238E27FC236}">
                <a16:creationId xmlns:a16="http://schemas.microsoft.com/office/drawing/2014/main" id="{13D2C609-2B31-4D97-86F2-96F0822202D7}"/>
              </a:ext>
            </a:extLst>
          </p:cNvPr>
          <p:cNvSpPr>
            <a:spLocks noGrp="1"/>
          </p:cNvSpPr>
          <p:nvPr>
            <p:ph type="subTitle" idx="1"/>
          </p:nvPr>
        </p:nvSpPr>
        <p:spPr>
          <a:xfrm>
            <a:off x="69011" y="2951360"/>
            <a:ext cx="12192000" cy="3448595"/>
          </a:xfrm>
        </p:spPr>
        <p:txBody>
          <a:bodyPr>
            <a:normAutofit fontScale="77500" lnSpcReduction="20000"/>
          </a:bodyPr>
          <a:lstStyle/>
          <a:p>
            <a:r>
              <a:rPr lang="en-US" sz="4500" b="1" dirty="0">
                <a:solidFill>
                  <a:schemeClr val="bg1"/>
                </a:solidFill>
              </a:rPr>
              <a:t>Disadvantaged Business Enterprise (DBE)</a:t>
            </a:r>
          </a:p>
          <a:p>
            <a:r>
              <a:rPr lang="en-US" sz="5100" b="1" dirty="0">
                <a:solidFill>
                  <a:schemeClr val="bg1"/>
                </a:solidFill>
              </a:rPr>
              <a:t>Triennial Goal Development and Contracting Opportunities</a:t>
            </a:r>
          </a:p>
          <a:p>
            <a:r>
              <a:rPr lang="en-US" sz="5100" b="1" dirty="0">
                <a:solidFill>
                  <a:schemeClr val="bg1"/>
                </a:solidFill>
              </a:rPr>
              <a:t>2026-2028</a:t>
            </a:r>
          </a:p>
          <a:p>
            <a:endParaRPr lang="en-US" sz="4200" dirty="0"/>
          </a:p>
          <a:p>
            <a:endParaRPr lang="en-US" sz="3400" dirty="0"/>
          </a:p>
          <a:p>
            <a:r>
              <a:rPr lang="en-US" sz="4200" b="1" i="1" dirty="0">
                <a:solidFill>
                  <a:schemeClr val="bg1"/>
                </a:solidFill>
              </a:rPr>
              <a:t>Encouraging DBE Contractor Participation in GHTD Projects</a:t>
            </a:r>
          </a:p>
        </p:txBody>
      </p:sp>
      <p:cxnSp>
        <p:nvCxnSpPr>
          <p:cNvPr id="9" name="Straight Connector 8">
            <a:extLst>
              <a:ext uri="{FF2B5EF4-FFF2-40B4-BE49-F238E27FC236}">
                <a16:creationId xmlns:a16="http://schemas.microsoft.com/office/drawing/2014/main" id="{C396DFBA-2935-43E7-8A33-B4958EFD822A}"/>
              </a:ext>
            </a:extLst>
          </p:cNvPr>
          <p:cNvCxnSpPr/>
          <p:nvPr/>
        </p:nvCxnSpPr>
        <p:spPr>
          <a:xfrm>
            <a:off x="618832" y="5425193"/>
            <a:ext cx="1095432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0A0375E-A55C-4214-A4E1-8F84D0EC3D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33498">
            <a:off x="5652150" y="567382"/>
            <a:ext cx="710541" cy="881257"/>
          </a:xfrm>
          <a:prstGeom prst="rect">
            <a:avLst/>
          </a:prstGeom>
          <a:effectLst>
            <a:outerShdw blurRad="50800" dir="5400000" algn="t" rotWithShape="0">
              <a:prstClr val="black">
                <a:alpha val="40000"/>
              </a:prstClr>
            </a:outerShdw>
          </a:effectLst>
        </p:spPr>
      </p:pic>
    </p:spTree>
    <p:extLst>
      <p:ext uri="{BB962C8B-B14F-4D97-AF65-F5344CB8AC3E}">
        <p14:creationId xmlns:p14="http://schemas.microsoft.com/office/powerpoint/2010/main" val="2326619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C3901-2FAA-4F53-98F4-59A3EEDABBEC}"/>
              </a:ext>
            </a:extLst>
          </p:cNvPr>
          <p:cNvSpPr>
            <a:spLocks noGrp="1"/>
          </p:cNvSpPr>
          <p:nvPr>
            <p:ph type="title"/>
          </p:nvPr>
        </p:nvSpPr>
        <p:spPr>
          <a:xfrm>
            <a:off x="583323" y="530097"/>
            <a:ext cx="12175836" cy="1325563"/>
          </a:xfrm>
        </p:spPr>
        <p:txBody>
          <a:bodyPr/>
          <a:lstStyle/>
          <a:p>
            <a:r>
              <a:rPr lang="en-US" dirty="0"/>
              <a:t>The Purpose of the DBE Program and Goal</a:t>
            </a:r>
          </a:p>
        </p:txBody>
      </p:sp>
      <p:sp>
        <p:nvSpPr>
          <p:cNvPr id="3" name="Content Placeholder 2">
            <a:extLst>
              <a:ext uri="{FF2B5EF4-FFF2-40B4-BE49-F238E27FC236}">
                <a16:creationId xmlns:a16="http://schemas.microsoft.com/office/drawing/2014/main" id="{EA42182D-CADC-4354-9636-5C9C73F35E41}"/>
              </a:ext>
            </a:extLst>
          </p:cNvPr>
          <p:cNvSpPr>
            <a:spLocks noGrp="1"/>
          </p:cNvSpPr>
          <p:nvPr>
            <p:ph idx="1"/>
          </p:nvPr>
        </p:nvSpPr>
        <p:spPr>
          <a:xfrm>
            <a:off x="688063" y="1855660"/>
            <a:ext cx="8056419" cy="4351338"/>
          </a:xfrm>
        </p:spPr>
        <p:txBody>
          <a:bodyPr>
            <a:normAutofit/>
          </a:bodyPr>
          <a:lstStyle/>
          <a:p>
            <a:pPr algn="just"/>
            <a:r>
              <a:rPr lang="en-US" sz="2000" dirty="0"/>
              <a:t>The proposed Disadvantaged Business Enterprise (DBE) goal detailed in this presentation has been prepared to ensure nondiscrimination in the award and administration of Department of Transportation (U.S. DOT) assisted contracts. More specifically, in the Federal Transit Administration’s (FTA) transit programs. It is prepared to create a level playing field on which DBEs can compete fairly for U.S. DOT-assisted contracts. </a:t>
            </a:r>
            <a:r>
              <a:rPr lang="en-US" sz="1400" i="1" dirty="0"/>
              <a:t>(Code of Federal Regulations, Section 49, Part 26)</a:t>
            </a:r>
          </a:p>
          <a:p>
            <a:pPr algn="just"/>
            <a:endParaRPr lang="en-US" sz="2000" dirty="0"/>
          </a:p>
          <a:p>
            <a:pPr algn="just"/>
            <a:r>
              <a:rPr lang="en-US" sz="2000" dirty="0"/>
              <a:t>GHTD is the recipient of funding from the FTA and, as part of its ongoing Civil Rights efforts, has prepared this goal which is a reflection of the potential DBE participation in a variety upcoming federally funding projects.</a:t>
            </a:r>
          </a:p>
        </p:txBody>
      </p:sp>
      <p:sp>
        <p:nvSpPr>
          <p:cNvPr id="4" name="TextBox 3">
            <a:extLst>
              <a:ext uri="{FF2B5EF4-FFF2-40B4-BE49-F238E27FC236}">
                <a16:creationId xmlns:a16="http://schemas.microsoft.com/office/drawing/2014/main" id="{51362CE1-1746-48C7-9A0A-5967E87B3B52}"/>
              </a:ext>
            </a:extLst>
          </p:cNvPr>
          <p:cNvSpPr txBox="1"/>
          <p:nvPr/>
        </p:nvSpPr>
        <p:spPr>
          <a:xfrm>
            <a:off x="8849222" y="2392677"/>
            <a:ext cx="3068782" cy="2462213"/>
          </a:xfrm>
          <a:prstGeom prst="rect">
            <a:avLst/>
          </a:prstGeom>
          <a:effectLst>
            <a:outerShdw blurRad="50800" dist="2540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400" dirty="0">
                <a:solidFill>
                  <a:schemeClr val="tx2">
                    <a:lumMod val="75000"/>
                  </a:schemeClr>
                </a:solidFill>
              </a:rPr>
              <a:t>Disadvantaged Business Enterprises (DBEs) are for-profit small businesses where socially and economically disadvantaged individuals own at least a 51% interest and also control management and daily business operations — owners can be minorities, women, or people with disabilities. GHTD sets triennial goals to procure services and goods through partnerships with DBEs.</a:t>
            </a:r>
          </a:p>
        </p:txBody>
      </p:sp>
    </p:spTree>
    <p:extLst>
      <p:ext uri="{BB962C8B-B14F-4D97-AF65-F5344CB8AC3E}">
        <p14:creationId xmlns:p14="http://schemas.microsoft.com/office/powerpoint/2010/main" val="2223227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6E62C-EB54-41F1-BC32-AE28DDAF3BF9}"/>
              </a:ext>
            </a:extLst>
          </p:cNvPr>
          <p:cNvSpPr>
            <a:spLocks noGrp="1"/>
          </p:cNvSpPr>
          <p:nvPr>
            <p:ph type="title"/>
          </p:nvPr>
        </p:nvSpPr>
        <p:spPr>
          <a:xfrm>
            <a:off x="531978" y="518769"/>
            <a:ext cx="12111181" cy="1325563"/>
          </a:xfrm>
        </p:spPr>
        <p:txBody>
          <a:bodyPr/>
          <a:lstStyle/>
          <a:p>
            <a:r>
              <a:rPr lang="en-US" dirty="0"/>
              <a:t>Objectives of the GHTD DBE Program and Goal</a:t>
            </a:r>
          </a:p>
        </p:txBody>
      </p:sp>
      <p:sp>
        <p:nvSpPr>
          <p:cNvPr id="3" name="Content Placeholder 2">
            <a:extLst>
              <a:ext uri="{FF2B5EF4-FFF2-40B4-BE49-F238E27FC236}">
                <a16:creationId xmlns:a16="http://schemas.microsoft.com/office/drawing/2014/main" id="{4E511106-AA16-4B40-A473-11D535C45506}"/>
              </a:ext>
            </a:extLst>
          </p:cNvPr>
          <p:cNvSpPr>
            <a:spLocks noGrp="1"/>
          </p:cNvSpPr>
          <p:nvPr>
            <p:ph idx="1"/>
          </p:nvPr>
        </p:nvSpPr>
        <p:spPr>
          <a:xfrm>
            <a:off x="674255" y="1844332"/>
            <a:ext cx="11517745" cy="4351338"/>
          </a:xfrm>
        </p:spPr>
        <p:txBody>
          <a:bodyPr>
            <a:normAutofit/>
          </a:bodyPr>
          <a:lstStyle/>
          <a:p>
            <a:pPr marL="0" indent="0">
              <a:buNone/>
            </a:pPr>
            <a:r>
              <a:rPr lang="en-US" sz="2400" dirty="0">
                <a:latin typeface="Arial Unicode MS" panose="020B0604020202020204" pitchFamily="34" charset="-128"/>
                <a:ea typeface="Arial Unicode MS" panose="020B0604020202020204" pitchFamily="34" charset="-128"/>
                <a:cs typeface="Arial Unicode MS" panose="020B0604020202020204" pitchFamily="34" charset="-128"/>
              </a:rPr>
              <a:t>GHTD’s DBE Program Aims To:</a:t>
            </a:r>
          </a:p>
          <a:p>
            <a:pPr marL="514350" indent="-514350">
              <a:buFont typeface="+mj-lt"/>
              <a:buAutoNum type="arabicPeriod"/>
            </a:pPr>
            <a:endParaRPr lang="en-US" sz="240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514350" indent="-514350">
              <a:buFont typeface="+mj-lt"/>
              <a:buAutoNum type="arabicPeriod"/>
            </a:pPr>
            <a:r>
              <a:rPr lang="en-US" dirty="0">
                <a:latin typeface="Arial Unicode MS" panose="020B0604020202020204" pitchFamily="34" charset="-128"/>
                <a:ea typeface="Arial Unicode MS" panose="020B0604020202020204" pitchFamily="34" charset="-128"/>
                <a:cs typeface="Arial Unicode MS" panose="020B0604020202020204" pitchFamily="34" charset="-128"/>
              </a:rPr>
              <a:t>Prevent discrimination in U.S. DOT- assisted (funded) contracts;</a:t>
            </a:r>
          </a:p>
          <a:p>
            <a:pPr marL="514350" indent="-514350">
              <a:buFont typeface="+mj-lt"/>
              <a:buAutoNum type="arabicPeriod"/>
            </a:pPr>
            <a:r>
              <a:rPr lang="en-US" dirty="0">
                <a:latin typeface="Arial Unicode MS" panose="020B0604020202020204" pitchFamily="34" charset="-128"/>
                <a:ea typeface="Arial Unicode MS" panose="020B0604020202020204" pitchFamily="34" charset="-128"/>
                <a:cs typeface="Arial Unicode MS" panose="020B0604020202020204" pitchFamily="34" charset="-128"/>
              </a:rPr>
              <a:t>Work toward a level playing field for DBEs;</a:t>
            </a:r>
          </a:p>
          <a:p>
            <a:pPr marL="514350" indent="-514350">
              <a:buFont typeface="+mj-lt"/>
              <a:buAutoNum type="arabicPeriod"/>
            </a:pPr>
            <a:r>
              <a:rPr lang="en-US" dirty="0">
                <a:latin typeface="Arial Unicode MS" panose="020B0604020202020204" pitchFamily="34" charset="-128"/>
                <a:ea typeface="Arial Unicode MS" panose="020B0604020202020204" pitchFamily="34" charset="-128"/>
                <a:cs typeface="Arial Unicode MS" panose="020B0604020202020204" pitchFamily="34" charset="-128"/>
              </a:rPr>
              <a:t>Remove barriers to DBE participation;</a:t>
            </a:r>
          </a:p>
          <a:p>
            <a:pPr marL="514350" indent="-514350">
              <a:buFont typeface="+mj-lt"/>
              <a:buAutoNum type="arabicPeriod"/>
            </a:pPr>
            <a:r>
              <a:rPr lang="en-US" dirty="0">
                <a:latin typeface="Arial Unicode MS" panose="020B0604020202020204" pitchFamily="34" charset="-128"/>
                <a:ea typeface="Arial Unicode MS" panose="020B0604020202020204" pitchFamily="34" charset="-128"/>
                <a:cs typeface="Arial Unicode MS" panose="020B0604020202020204" pitchFamily="34" charset="-128"/>
              </a:rPr>
              <a:t>Promote the use of DBEs; and</a:t>
            </a:r>
          </a:p>
          <a:p>
            <a:pPr marL="514350" indent="-514350">
              <a:buFont typeface="+mj-lt"/>
              <a:buAutoNum type="arabicPeriod"/>
            </a:pPr>
            <a:r>
              <a:rPr lang="en-US" dirty="0">
                <a:latin typeface="Arial Unicode MS" panose="020B0604020202020204" pitchFamily="34" charset="-128"/>
                <a:ea typeface="Arial Unicode MS" panose="020B0604020202020204" pitchFamily="34" charset="-128"/>
                <a:cs typeface="Arial Unicode MS" panose="020B0604020202020204" pitchFamily="34" charset="-128"/>
              </a:rPr>
              <a:t>Develop firms to successfully compete for GHTD contracts.</a:t>
            </a:r>
          </a:p>
          <a:p>
            <a:endParaRPr lang="en-US" sz="240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ctr">
              <a:buNone/>
            </a:pPr>
            <a:r>
              <a:rPr lang="en-US" sz="2400" dirty="0">
                <a:latin typeface="Arial Unicode MS" panose="020B0604020202020204" pitchFamily="34" charset="-128"/>
                <a:ea typeface="Arial Unicode MS" panose="020B0604020202020204" pitchFamily="34" charset="-128"/>
                <a:cs typeface="Arial Unicode MS" panose="020B0604020202020204" pitchFamily="34" charset="-128"/>
              </a:rPr>
              <a:t>FTA provides flexibility to recipients in developing their DBE program. </a:t>
            </a:r>
            <a:endParaRPr lang="en-US" dirty="0"/>
          </a:p>
        </p:txBody>
      </p:sp>
    </p:spTree>
    <p:extLst>
      <p:ext uri="{BB962C8B-B14F-4D97-AF65-F5344CB8AC3E}">
        <p14:creationId xmlns:p14="http://schemas.microsoft.com/office/powerpoint/2010/main" val="2573088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E91BD-C4F5-406B-9120-B97CB372AAF6}"/>
              </a:ext>
            </a:extLst>
          </p:cNvPr>
          <p:cNvSpPr>
            <a:spLocks noGrp="1"/>
          </p:cNvSpPr>
          <p:nvPr>
            <p:ph type="title"/>
          </p:nvPr>
        </p:nvSpPr>
        <p:spPr>
          <a:xfrm>
            <a:off x="665164" y="468312"/>
            <a:ext cx="10515600" cy="1325563"/>
          </a:xfrm>
        </p:spPr>
        <p:txBody>
          <a:bodyPr/>
          <a:lstStyle/>
          <a:p>
            <a:r>
              <a:rPr lang="en-US" dirty="0"/>
              <a:t>About Greater Hartford Transit District</a:t>
            </a:r>
          </a:p>
        </p:txBody>
      </p:sp>
      <p:sp>
        <p:nvSpPr>
          <p:cNvPr id="3" name="Content Placeholder 2">
            <a:extLst>
              <a:ext uri="{FF2B5EF4-FFF2-40B4-BE49-F238E27FC236}">
                <a16:creationId xmlns:a16="http://schemas.microsoft.com/office/drawing/2014/main" id="{FC12AD69-4AF1-4FBE-808E-D89C54282934}"/>
              </a:ext>
            </a:extLst>
          </p:cNvPr>
          <p:cNvSpPr>
            <a:spLocks noGrp="1"/>
          </p:cNvSpPr>
          <p:nvPr>
            <p:ph idx="1"/>
          </p:nvPr>
        </p:nvSpPr>
        <p:spPr>
          <a:xfrm>
            <a:off x="665164" y="1793875"/>
            <a:ext cx="7003473" cy="4351338"/>
          </a:xfrm>
        </p:spPr>
        <p:txBody>
          <a:bodyPr>
            <a:normAutofit fontScale="70000" lnSpcReduction="20000"/>
          </a:bodyPr>
          <a:lstStyle/>
          <a:p>
            <a:pPr marL="0" indent="0" algn="just">
              <a:buNone/>
            </a:pPr>
            <a:r>
              <a:rPr lang="en-US" dirty="0"/>
              <a:t>GHTD administers a variety of programs related to public transportation in Connecticut. While these change from time to time, the agency’s current projects include:</a:t>
            </a:r>
          </a:p>
          <a:p>
            <a:pPr marL="0" indent="0" algn="just">
              <a:buNone/>
            </a:pPr>
            <a:r>
              <a:rPr lang="en-US" dirty="0"/>
              <a:t> </a:t>
            </a:r>
          </a:p>
          <a:p>
            <a:pPr lvl="0" algn="just"/>
            <a:r>
              <a:rPr lang="en-US" dirty="0"/>
              <a:t>The provision of transportation services under the </a:t>
            </a:r>
            <a:r>
              <a:rPr lang="en-US" u="sng" dirty="0">
                <a:hlinkClick r:id="rId2"/>
              </a:rPr>
              <a:t>American’s with Disabilities Act</a:t>
            </a:r>
            <a:r>
              <a:rPr lang="en-US" dirty="0"/>
              <a:t> (ADA) in Connecticut’s Capital Region;</a:t>
            </a:r>
          </a:p>
          <a:p>
            <a:pPr lvl="0" algn="just"/>
            <a:r>
              <a:rPr lang="en-US" dirty="0"/>
              <a:t>The operations of a regional transportation service known as the </a:t>
            </a:r>
            <a:r>
              <a:rPr lang="en-US" u="sng" dirty="0">
                <a:hlinkClick r:id="rId3"/>
              </a:rPr>
              <a:t>Encompass Program</a:t>
            </a:r>
            <a:r>
              <a:rPr lang="en-US" dirty="0"/>
              <a:t> which also provides regional mobility services for riders with disabilities and seniors in the Capital Region;</a:t>
            </a:r>
          </a:p>
          <a:p>
            <a:pPr lvl="0" algn="just"/>
            <a:r>
              <a:rPr lang="en-US" dirty="0"/>
              <a:t>The management of a Taxi voucher program for ADA eligible riders known as </a:t>
            </a:r>
            <a:r>
              <a:rPr lang="en-US" u="sng" dirty="0">
                <a:hlinkClick r:id="rId4"/>
              </a:rPr>
              <a:t>Freedom Ride</a:t>
            </a:r>
            <a:r>
              <a:rPr lang="en-US" dirty="0"/>
              <a:t>, which permits riders to travel beyond the current ADA service area and service span;</a:t>
            </a:r>
          </a:p>
          <a:p>
            <a:pPr lvl="0" algn="just"/>
            <a:r>
              <a:rPr lang="en-US" dirty="0"/>
              <a:t>The operation of a pilot Microtransit service known as </a:t>
            </a:r>
            <a:r>
              <a:rPr lang="en-US" u="sng" dirty="0">
                <a:hlinkClick r:id="rId5"/>
              </a:rPr>
              <a:t>GHTD Link</a:t>
            </a:r>
            <a:r>
              <a:rPr lang="en-US" dirty="0"/>
              <a:t>, providing door-to-door service for residents in select areas of Enfield and East Windsor.</a:t>
            </a:r>
          </a:p>
          <a:p>
            <a:endParaRPr lang="en-US" dirty="0"/>
          </a:p>
        </p:txBody>
      </p:sp>
      <p:pic>
        <p:nvPicPr>
          <p:cNvPr id="6" name="Picture 5">
            <a:extLst>
              <a:ext uri="{FF2B5EF4-FFF2-40B4-BE49-F238E27FC236}">
                <a16:creationId xmlns:a16="http://schemas.microsoft.com/office/drawing/2014/main" id="{D8E11E81-7B69-49D7-A175-D567EDD9E730}"/>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a:xfrm rot="5400000">
            <a:off x="7948291" y="2438567"/>
            <a:ext cx="3858346" cy="289376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294482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E91BD-C4F5-406B-9120-B97CB372AAF6}"/>
              </a:ext>
            </a:extLst>
          </p:cNvPr>
          <p:cNvSpPr>
            <a:spLocks noGrp="1"/>
          </p:cNvSpPr>
          <p:nvPr>
            <p:ph type="title"/>
          </p:nvPr>
        </p:nvSpPr>
        <p:spPr>
          <a:xfrm>
            <a:off x="665164" y="468312"/>
            <a:ext cx="10515600" cy="1325563"/>
          </a:xfrm>
        </p:spPr>
        <p:txBody>
          <a:bodyPr/>
          <a:lstStyle/>
          <a:p>
            <a:r>
              <a:rPr lang="en-US" dirty="0"/>
              <a:t>About Greater Hartford Transit District</a:t>
            </a:r>
          </a:p>
        </p:txBody>
      </p:sp>
      <p:sp>
        <p:nvSpPr>
          <p:cNvPr id="3" name="Content Placeholder 2">
            <a:extLst>
              <a:ext uri="{FF2B5EF4-FFF2-40B4-BE49-F238E27FC236}">
                <a16:creationId xmlns:a16="http://schemas.microsoft.com/office/drawing/2014/main" id="{FC12AD69-4AF1-4FBE-808E-D89C54282934}"/>
              </a:ext>
            </a:extLst>
          </p:cNvPr>
          <p:cNvSpPr>
            <a:spLocks noGrp="1"/>
          </p:cNvSpPr>
          <p:nvPr>
            <p:ph idx="1"/>
          </p:nvPr>
        </p:nvSpPr>
        <p:spPr>
          <a:xfrm>
            <a:off x="665164" y="1909622"/>
            <a:ext cx="5729774" cy="4351338"/>
          </a:xfrm>
        </p:spPr>
        <p:txBody>
          <a:bodyPr>
            <a:normAutofit fontScale="77500" lnSpcReduction="20000"/>
          </a:bodyPr>
          <a:lstStyle/>
          <a:p>
            <a:pPr marL="0" indent="0" hangingPunct="0">
              <a:buNone/>
            </a:pPr>
            <a:r>
              <a:rPr lang="en-US" b="1" dirty="0"/>
              <a:t>Union Station – One Union Place, Hartford</a:t>
            </a:r>
            <a:endParaRPr lang="en-US" dirty="0"/>
          </a:p>
          <a:p>
            <a:pPr marL="0" indent="0" hangingPunct="0">
              <a:buNone/>
            </a:pPr>
            <a:r>
              <a:rPr lang="en-US" dirty="0"/>
              <a:t> </a:t>
            </a:r>
          </a:p>
          <a:p>
            <a:pPr algn="just" hangingPunct="0"/>
            <a:r>
              <a:rPr lang="en-US" dirty="0"/>
              <a:t>GHTD owns and operates Hartford’s Union Station.</a:t>
            </a:r>
          </a:p>
          <a:p>
            <a:pPr algn="just" hangingPunct="0"/>
            <a:r>
              <a:rPr lang="en-US" dirty="0"/>
              <a:t>A three-acre campus includes historic Union Station, which is host to a number of office tenants and a number of public transit providers including Amtrak, Peter Pan, and Greyhound Interstate Bus Service, CTTransit, CT Rail (The Hartford Line), </a:t>
            </a:r>
          </a:p>
          <a:p>
            <a:pPr algn="just" hangingPunct="0"/>
            <a:r>
              <a:rPr lang="en-US" dirty="0"/>
              <a:t>The campus also includes the Spruce Street Parking lot – a 170 space, gate controlled, surface parking lot for use of the tenants, their customers, and the general public. </a:t>
            </a:r>
          </a:p>
        </p:txBody>
      </p:sp>
      <p:pic>
        <p:nvPicPr>
          <p:cNvPr id="5" name="Picture 4">
            <a:extLst>
              <a:ext uri="{FF2B5EF4-FFF2-40B4-BE49-F238E27FC236}">
                <a16:creationId xmlns:a16="http://schemas.microsoft.com/office/drawing/2014/main" id="{9B35E700-D21A-4DBA-87B0-DDE5539F6F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8606" y="2428779"/>
            <a:ext cx="4408230" cy="29369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50047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E91BD-C4F5-406B-9120-B97CB372AAF6}"/>
              </a:ext>
            </a:extLst>
          </p:cNvPr>
          <p:cNvSpPr>
            <a:spLocks noGrp="1"/>
          </p:cNvSpPr>
          <p:nvPr>
            <p:ph type="title"/>
          </p:nvPr>
        </p:nvSpPr>
        <p:spPr>
          <a:xfrm>
            <a:off x="665164" y="597040"/>
            <a:ext cx="10515600" cy="1325563"/>
          </a:xfrm>
        </p:spPr>
        <p:txBody>
          <a:bodyPr/>
          <a:lstStyle/>
          <a:p>
            <a:r>
              <a:rPr lang="en-US" dirty="0"/>
              <a:t>About Greater Hartford Transit District</a:t>
            </a:r>
          </a:p>
        </p:txBody>
      </p:sp>
      <p:sp>
        <p:nvSpPr>
          <p:cNvPr id="3" name="Content Placeholder 2">
            <a:extLst>
              <a:ext uri="{FF2B5EF4-FFF2-40B4-BE49-F238E27FC236}">
                <a16:creationId xmlns:a16="http://schemas.microsoft.com/office/drawing/2014/main" id="{FC12AD69-4AF1-4FBE-808E-D89C54282934}"/>
              </a:ext>
            </a:extLst>
          </p:cNvPr>
          <p:cNvSpPr>
            <a:spLocks noGrp="1"/>
          </p:cNvSpPr>
          <p:nvPr>
            <p:ph idx="1"/>
          </p:nvPr>
        </p:nvSpPr>
        <p:spPr>
          <a:xfrm>
            <a:off x="665164" y="1909622"/>
            <a:ext cx="6104913" cy="4351338"/>
          </a:xfrm>
        </p:spPr>
        <p:txBody>
          <a:bodyPr>
            <a:normAutofit fontScale="85000" lnSpcReduction="20000"/>
          </a:bodyPr>
          <a:lstStyle/>
          <a:p>
            <a:pPr marL="0" indent="0" hangingPunct="0">
              <a:buNone/>
            </a:pPr>
            <a:r>
              <a:rPr lang="en-US" b="1" dirty="0"/>
              <a:t>GHTD Demand Response Services Operations Center – East Hartford</a:t>
            </a:r>
            <a:endParaRPr lang="en-US" dirty="0"/>
          </a:p>
          <a:p>
            <a:pPr marL="0" indent="0" hangingPunct="0">
              <a:buNone/>
            </a:pPr>
            <a:r>
              <a:rPr lang="en-US" dirty="0"/>
              <a:t> </a:t>
            </a:r>
          </a:p>
          <a:p>
            <a:pPr algn="just" hangingPunct="0"/>
            <a:r>
              <a:rPr lang="en-US" dirty="0"/>
              <a:t>GHTD operates its demand response services from on operations center located in East Hartford. Completed and occupied in 2017, the facility and campus house all operational functions associated with the ADA paratransit service for the Capitol region. </a:t>
            </a:r>
          </a:p>
          <a:p>
            <a:pPr algn="just" hangingPunct="0"/>
            <a:r>
              <a:rPr lang="en-US" dirty="0"/>
              <a:t>The facility includes administrative space, a training center, a dispatch center, call center, and all maintenance functions. GHTD’s fleet of 180 mini-buses is also stored outside on the site.  </a:t>
            </a:r>
          </a:p>
          <a:p>
            <a:endParaRPr lang="en-US" dirty="0"/>
          </a:p>
        </p:txBody>
      </p:sp>
      <p:pic>
        <p:nvPicPr>
          <p:cNvPr id="6" name="Picture 5">
            <a:extLst>
              <a:ext uri="{FF2B5EF4-FFF2-40B4-BE49-F238E27FC236}">
                <a16:creationId xmlns:a16="http://schemas.microsoft.com/office/drawing/2014/main" id="{8315AD7C-DE16-44C7-9964-E85CC9D9D0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2702" y="2796762"/>
            <a:ext cx="4363275" cy="29051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51549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5A5FB-204E-4828-B587-98409004B0AB}"/>
              </a:ext>
            </a:extLst>
          </p:cNvPr>
          <p:cNvSpPr>
            <a:spLocks noGrp="1"/>
          </p:cNvSpPr>
          <p:nvPr>
            <p:ph type="title"/>
          </p:nvPr>
        </p:nvSpPr>
        <p:spPr>
          <a:xfrm>
            <a:off x="657934" y="462633"/>
            <a:ext cx="10515600" cy="1325563"/>
          </a:xfrm>
        </p:spPr>
        <p:txBody>
          <a:bodyPr/>
          <a:lstStyle/>
          <a:p>
            <a:r>
              <a:rPr lang="en-US" dirty="0"/>
              <a:t>GHTD Planned Projects 2026-2028</a:t>
            </a:r>
          </a:p>
        </p:txBody>
      </p:sp>
      <p:sp>
        <p:nvSpPr>
          <p:cNvPr id="3" name="Content Placeholder 2">
            <a:extLst>
              <a:ext uri="{FF2B5EF4-FFF2-40B4-BE49-F238E27FC236}">
                <a16:creationId xmlns:a16="http://schemas.microsoft.com/office/drawing/2014/main" id="{90BC5FAD-8D3B-4272-BF2B-1ECD4C2A164F}"/>
              </a:ext>
            </a:extLst>
          </p:cNvPr>
          <p:cNvSpPr>
            <a:spLocks noGrp="1"/>
          </p:cNvSpPr>
          <p:nvPr>
            <p:ph idx="1"/>
          </p:nvPr>
        </p:nvSpPr>
        <p:spPr>
          <a:xfrm>
            <a:off x="657934" y="1857909"/>
            <a:ext cx="5684250" cy="4351338"/>
          </a:xfrm>
        </p:spPr>
        <p:txBody>
          <a:bodyPr>
            <a:normAutofit fontScale="92500" lnSpcReduction="10000"/>
          </a:bodyPr>
          <a:lstStyle/>
          <a:p>
            <a:r>
              <a:rPr lang="en-US" sz="2400" dirty="0"/>
              <a:t>Surface Parking Lot Construction</a:t>
            </a:r>
          </a:p>
          <a:p>
            <a:r>
              <a:rPr lang="en-US" sz="2400" dirty="0"/>
              <a:t>Pavement Repairs Various Locations</a:t>
            </a:r>
          </a:p>
          <a:p>
            <a:r>
              <a:rPr lang="en-US" sz="2400" dirty="0"/>
              <a:t>Roof Replacement – Transportation Center</a:t>
            </a:r>
          </a:p>
          <a:p>
            <a:r>
              <a:rPr lang="en-US" sz="2400" dirty="0"/>
              <a:t>HVAC Replacement and Modernization – Union Station</a:t>
            </a:r>
          </a:p>
          <a:p>
            <a:r>
              <a:rPr lang="en-US" sz="2400" dirty="0"/>
              <a:t>Ongoing Electrical Work</a:t>
            </a:r>
          </a:p>
          <a:p>
            <a:r>
              <a:rPr lang="en-US" sz="2400" dirty="0"/>
              <a:t>Ongoing Plumbing Work</a:t>
            </a:r>
          </a:p>
          <a:p>
            <a:r>
              <a:rPr lang="en-US" sz="2400" dirty="0"/>
              <a:t>Ongoing General Repairs/Construction</a:t>
            </a:r>
          </a:p>
          <a:p>
            <a:r>
              <a:rPr lang="en-US" sz="2400" dirty="0"/>
              <a:t>Architectural and Engineering Services</a:t>
            </a:r>
          </a:p>
          <a:p>
            <a:r>
              <a:rPr lang="en-US" sz="2400" dirty="0"/>
              <a:t>Website Design </a:t>
            </a:r>
          </a:p>
          <a:p>
            <a:r>
              <a:rPr lang="en-US" sz="2400" dirty="0"/>
              <a:t>Planning/Consulting Services </a:t>
            </a:r>
          </a:p>
          <a:p>
            <a:pPr marL="0" indent="0">
              <a:buNone/>
            </a:pPr>
            <a:endParaRPr lang="en-US" dirty="0"/>
          </a:p>
          <a:p>
            <a:pPr lvl="1"/>
            <a:endParaRPr lang="en-US" dirty="0"/>
          </a:p>
          <a:p>
            <a:pPr marL="457200" lvl="1" indent="0">
              <a:buNone/>
            </a:pPr>
            <a:endParaRPr lang="en-US" dirty="0"/>
          </a:p>
          <a:p>
            <a:pPr marL="0" indent="0">
              <a:buNone/>
            </a:pPr>
            <a:endParaRPr lang="en-US" dirty="0"/>
          </a:p>
          <a:p>
            <a:endParaRPr lang="en-US" dirty="0"/>
          </a:p>
        </p:txBody>
      </p:sp>
      <p:pic>
        <p:nvPicPr>
          <p:cNvPr id="5" name="Picture 4">
            <a:extLst>
              <a:ext uri="{FF2B5EF4-FFF2-40B4-BE49-F238E27FC236}">
                <a16:creationId xmlns:a16="http://schemas.microsoft.com/office/drawing/2014/main" id="{8FFC4A80-AA21-41D4-8C04-533A545DEF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6250" y="2152024"/>
            <a:ext cx="5017477" cy="37631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07915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248BF-455F-4D12-BF95-D1EDE882E171}"/>
              </a:ext>
            </a:extLst>
          </p:cNvPr>
          <p:cNvSpPr>
            <a:spLocks noGrp="1"/>
          </p:cNvSpPr>
          <p:nvPr>
            <p:ph type="title"/>
          </p:nvPr>
        </p:nvSpPr>
        <p:spPr>
          <a:xfrm>
            <a:off x="607290" y="342810"/>
            <a:ext cx="12083472" cy="1325563"/>
          </a:xfrm>
        </p:spPr>
        <p:txBody>
          <a:bodyPr/>
          <a:lstStyle/>
          <a:p>
            <a:r>
              <a:rPr lang="en-US" dirty="0"/>
              <a:t>Past DBE Goal Attainment</a:t>
            </a:r>
          </a:p>
        </p:txBody>
      </p:sp>
      <p:sp>
        <p:nvSpPr>
          <p:cNvPr id="3" name="Content Placeholder 2">
            <a:extLst>
              <a:ext uri="{FF2B5EF4-FFF2-40B4-BE49-F238E27FC236}">
                <a16:creationId xmlns:a16="http://schemas.microsoft.com/office/drawing/2014/main" id="{7A69D48C-6B0C-4094-ACC9-3F25E3DDE891}"/>
              </a:ext>
            </a:extLst>
          </p:cNvPr>
          <p:cNvSpPr>
            <a:spLocks noGrp="1"/>
          </p:cNvSpPr>
          <p:nvPr>
            <p:ph idx="1"/>
          </p:nvPr>
        </p:nvSpPr>
        <p:spPr>
          <a:xfrm>
            <a:off x="607290" y="1817226"/>
            <a:ext cx="10515600" cy="4456574"/>
          </a:xfrm>
        </p:spPr>
        <p:txBody>
          <a:bodyPr>
            <a:normAutofit/>
          </a:bodyPr>
          <a:lstStyle/>
          <a:p>
            <a:pPr marL="0" indent="0">
              <a:buNone/>
            </a:pPr>
            <a:r>
              <a:rPr lang="en-US" dirty="0"/>
              <a:t>During the most recent period, the goal and attainment were:</a:t>
            </a:r>
          </a:p>
          <a:p>
            <a:endParaRPr lang="en-US" dirty="0"/>
          </a:p>
          <a:p>
            <a:endParaRPr lang="en-US" dirty="0"/>
          </a:p>
          <a:p>
            <a:endParaRPr lang="en-US" dirty="0"/>
          </a:p>
          <a:p>
            <a:endParaRPr lang="en-US" dirty="0"/>
          </a:p>
          <a:p>
            <a:endParaRPr lang="en-US" dirty="0"/>
          </a:p>
          <a:p>
            <a:endParaRPr lang="en-US" dirty="0"/>
          </a:p>
          <a:p>
            <a:r>
              <a:rPr lang="en-US" sz="1600" i="1" dirty="0"/>
              <a:t>It is important to remember that past attainment is not necessarily an indicator of future DBE participation. The goal is established based on the projects that are before GHTD and the relative availability of DBEs to perform the work. </a:t>
            </a:r>
          </a:p>
          <a:p>
            <a:r>
              <a:rPr lang="en-US" sz="1600" i="1" dirty="0"/>
              <a:t>*FY 2025 is incomplete, as the 2</a:t>
            </a:r>
            <a:r>
              <a:rPr lang="en-US" sz="1600" i="1" baseline="30000" dirty="0"/>
              <a:t>nd</a:t>
            </a:r>
            <a:r>
              <a:rPr lang="en-US" sz="1600" i="1" dirty="0"/>
              <a:t> semi-annual reporting is due December 1, 2025 for the period of 4/1/25-9/31/25.</a:t>
            </a:r>
          </a:p>
          <a:p>
            <a:endParaRPr lang="en-US" dirty="0"/>
          </a:p>
        </p:txBody>
      </p:sp>
      <p:graphicFrame>
        <p:nvGraphicFramePr>
          <p:cNvPr id="4" name="Table 3">
            <a:extLst>
              <a:ext uri="{FF2B5EF4-FFF2-40B4-BE49-F238E27FC236}">
                <a16:creationId xmlns:a16="http://schemas.microsoft.com/office/drawing/2014/main" id="{FF566B1A-EDF9-4388-9F9F-1022C1DC736D}"/>
              </a:ext>
            </a:extLst>
          </p:cNvPr>
          <p:cNvGraphicFramePr>
            <a:graphicFrameLocks noGrp="1"/>
          </p:cNvGraphicFramePr>
          <p:nvPr>
            <p:extLst>
              <p:ext uri="{D42A27DB-BD31-4B8C-83A1-F6EECF244321}">
                <p14:modId xmlns:p14="http://schemas.microsoft.com/office/powerpoint/2010/main" val="2679530151"/>
              </p:ext>
            </p:extLst>
          </p:nvPr>
        </p:nvGraphicFramePr>
        <p:xfrm>
          <a:off x="672760" y="2433613"/>
          <a:ext cx="10384658" cy="2823036"/>
        </p:xfrm>
        <a:graphic>
          <a:graphicData uri="http://schemas.openxmlformats.org/drawingml/2006/table">
            <a:tbl>
              <a:tblPr firstRow="1" bandRow="1">
                <a:effectLst>
                  <a:outerShdw blurRad="50800" dist="254000" dir="2700000" algn="tl" rotWithShape="0">
                    <a:prstClr val="black">
                      <a:alpha val="40000"/>
                    </a:prstClr>
                  </a:outerShdw>
                </a:effectLst>
                <a:tableStyleId>{5C22544A-7EE6-4342-B048-85BDC9FD1C3A}</a:tableStyleId>
              </a:tblPr>
              <a:tblGrid>
                <a:gridCol w="1218622">
                  <a:extLst>
                    <a:ext uri="{9D8B030D-6E8A-4147-A177-3AD203B41FA5}">
                      <a16:colId xmlns:a16="http://schemas.microsoft.com/office/drawing/2014/main" val="3353175692"/>
                    </a:ext>
                  </a:extLst>
                </a:gridCol>
                <a:gridCol w="1740074">
                  <a:extLst>
                    <a:ext uri="{9D8B030D-6E8A-4147-A177-3AD203B41FA5}">
                      <a16:colId xmlns:a16="http://schemas.microsoft.com/office/drawing/2014/main" val="3484956519"/>
                    </a:ext>
                  </a:extLst>
                </a:gridCol>
                <a:gridCol w="3712981">
                  <a:extLst>
                    <a:ext uri="{9D8B030D-6E8A-4147-A177-3AD203B41FA5}">
                      <a16:colId xmlns:a16="http://schemas.microsoft.com/office/drawing/2014/main" val="3178008760"/>
                    </a:ext>
                  </a:extLst>
                </a:gridCol>
                <a:gridCol w="3712981">
                  <a:extLst>
                    <a:ext uri="{9D8B030D-6E8A-4147-A177-3AD203B41FA5}">
                      <a16:colId xmlns:a16="http://schemas.microsoft.com/office/drawing/2014/main" val="60834283"/>
                    </a:ext>
                  </a:extLst>
                </a:gridCol>
              </a:tblGrid>
              <a:tr h="545739">
                <a:tc>
                  <a:txBody>
                    <a:bodyPr/>
                    <a:lstStyle/>
                    <a:p>
                      <a:pPr algn="ctr"/>
                      <a:r>
                        <a:rPr lang="en-US" dirty="0"/>
                        <a:t>Period</a:t>
                      </a:r>
                    </a:p>
                  </a:txBody>
                  <a:tcPr>
                    <a:solidFill>
                      <a:schemeClr val="tx2">
                        <a:lumMod val="75000"/>
                      </a:schemeClr>
                    </a:solidFill>
                  </a:tcPr>
                </a:tc>
                <a:tc>
                  <a:txBody>
                    <a:bodyPr/>
                    <a:lstStyle/>
                    <a:p>
                      <a:pPr algn="ctr"/>
                      <a:r>
                        <a:rPr lang="en-US" dirty="0"/>
                        <a:t>DBE Goal</a:t>
                      </a:r>
                    </a:p>
                  </a:txBody>
                  <a:tcPr>
                    <a:solidFill>
                      <a:schemeClr val="tx2">
                        <a:lumMod val="75000"/>
                      </a:schemeClr>
                    </a:solidFill>
                  </a:tcPr>
                </a:tc>
                <a:tc>
                  <a:txBody>
                    <a:bodyPr/>
                    <a:lstStyle/>
                    <a:p>
                      <a:pPr algn="ctr"/>
                      <a:r>
                        <a:rPr lang="en-US" dirty="0"/>
                        <a:t>DBE Participation</a:t>
                      </a:r>
                    </a:p>
                  </a:txBody>
                  <a:tcPr>
                    <a:solidFill>
                      <a:schemeClr val="tx2">
                        <a:lumMod val="75000"/>
                      </a:schemeClr>
                    </a:solidFill>
                  </a:tcPr>
                </a:tc>
                <a:tc>
                  <a:txBody>
                    <a:bodyPr/>
                    <a:lstStyle/>
                    <a:p>
                      <a:pPr algn="ctr"/>
                      <a:r>
                        <a:rPr lang="en-US" dirty="0"/>
                        <a:t>$ Value</a:t>
                      </a:r>
                    </a:p>
                  </a:txBody>
                  <a:tcPr>
                    <a:solidFill>
                      <a:schemeClr val="tx2">
                        <a:lumMod val="75000"/>
                      </a:schemeClr>
                    </a:solidFill>
                  </a:tcPr>
                </a:tc>
                <a:extLst>
                  <a:ext uri="{0D108BD9-81ED-4DB2-BD59-A6C34878D82A}">
                    <a16:rowId xmlns:a16="http://schemas.microsoft.com/office/drawing/2014/main" val="1011812827"/>
                  </a:ext>
                </a:extLst>
              </a:tr>
              <a:tr h="545739">
                <a:tc>
                  <a:txBody>
                    <a:bodyPr/>
                    <a:lstStyle/>
                    <a:p>
                      <a:r>
                        <a:rPr lang="en-US" b="0" dirty="0">
                          <a:solidFill>
                            <a:schemeClr val="bg2">
                              <a:lumMod val="25000"/>
                            </a:schemeClr>
                          </a:solidFill>
                        </a:rPr>
                        <a:t>FY 2022</a:t>
                      </a:r>
                    </a:p>
                  </a:txBody>
                  <a:tcPr/>
                </a:tc>
                <a:tc>
                  <a:txBody>
                    <a:bodyPr/>
                    <a:lstStyle/>
                    <a:p>
                      <a:pPr algn="ctr"/>
                      <a:r>
                        <a:rPr lang="en-US" b="0" dirty="0">
                          <a:solidFill>
                            <a:schemeClr val="bg2">
                              <a:lumMod val="25000"/>
                            </a:schemeClr>
                          </a:solidFill>
                        </a:rPr>
                        <a:t>5.0%</a:t>
                      </a:r>
                    </a:p>
                  </a:txBody>
                  <a:tcPr/>
                </a:tc>
                <a:tc>
                  <a:txBody>
                    <a:bodyPr/>
                    <a:lstStyle/>
                    <a:p>
                      <a:pPr algn="ctr"/>
                      <a:r>
                        <a:rPr lang="en-US" b="0" dirty="0">
                          <a:solidFill>
                            <a:schemeClr val="bg2">
                              <a:lumMod val="25000"/>
                            </a:schemeClr>
                          </a:solidFill>
                        </a:rPr>
                        <a:t>16.2%</a:t>
                      </a:r>
                    </a:p>
                  </a:txBody>
                  <a:tcPr/>
                </a:tc>
                <a:tc>
                  <a:txBody>
                    <a:bodyPr/>
                    <a:lstStyle/>
                    <a:p>
                      <a:pPr algn="ctr"/>
                      <a:r>
                        <a:rPr lang="en-US" b="0" dirty="0">
                          <a:solidFill>
                            <a:schemeClr val="bg2">
                              <a:lumMod val="25000"/>
                            </a:schemeClr>
                          </a:solidFill>
                        </a:rPr>
                        <a:t> $126,498.00 </a:t>
                      </a:r>
                    </a:p>
                  </a:txBody>
                  <a:tcPr/>
                </a:tc>
                <a:extLst>
                  <a:ext uri="{0D108BD9-81ED-4DB2-BD59-A6C34878D82A}">
                    <a16:rowId xmlns:a16="http://schemas.microsoft.com/office/drawing/2014/main" val="1581116997"/>
                  </a:ext>
                </a:extLst>
              </a:tr>
              <a:tr h="545739">
                <a:tc>
                  <a:txBody>
                    <a:bodyPr/>
                    <a:lstStyle/>
                    <a:p>
                      <a:r>
                        <a:rPr lang="en-US" dirty="0">
                          <a:solidFill>
                            <a:schemeClr val="bg2">
                              <a:lumMod val="25000"/>
                            </a:schemeClr>
                          </a:solidFill>
                        </a:rPr>
                        <a:t>FY 2023</a:t>
                      </a:r>
                    </a:p>
                  </a:txBody>
                  <a:tcPr/>
                </a:tc>
                <a:tc>
                  <a:txBody>
                    <a:bodyPr/>
                    <a:lstStyle/>
                    <a:p>
                      <a:pPr algn="ctr"/>
                      <a:r>
                        <a:rPr lang="en-US" dirty="0">
                          <a:solidFill>
                            <a:schemeClr val="bg2">
                              <a:lumMod val="25000"/>
                            </a:schemeClr>
                          </a:solidFill>
                        </a:rPr>
                        <a:t>7.9%</a:t>
                      </a:r>
                    </a:p>
                  </a:txBody>
                  <a:tcPr/>
                </a:tc>
                <a:tc>
                  <a:txBody>
                    <a:bodyPr/>
                    <a:lstStyle/>
                    <a:p>
                      <a:pPr algn="ctr"/>
                      <a:r>
                        <a:rPr lang="en-US" dirty="0">
                          <a:solidFill>
                            <a:schemeClr val="bg2">
                              <a:lumMod val="25000"/>
                            </a:schemeClr>
                          </a:solidFill>
                        </a:rPr>
                        <a:t>4.1%</a:t>
                      </a:r>
                    </a:p>
                  </a:txBody>
                  <a:tcPr/>
                </a:tc>
                <a:tc>
                  <a:txBody>
                    <a:bodyPr/>
                    <a:lstStyle/>
                    <a:p>
                      <a:pPr algn="ctr"/>
                      <a:r>
                        <a:rPr lang="en-US" dirty="0">
                          <a:solidFill>
                            <a:schemeClr val="bg2">
                              <a:lumMod val="25000"/>
                            </a:schemeClr>
                          </a:solidFill>
                        </a:rPr>
                        <a:t> $33,551.00 </a:t>
                      </a:r>
                    </a:p>
                  </a:txBody>
                  <a:tcPr/>
                </a:tc>
                <a:extLst>
                  <a:ext uri="{0D108BD9-81ED-4DB2-BD59-A6C34878D82A}">
                    <a16:rowId xmlns:a16="http://schemas.microsoft.com/office/drawing/2014/main" val="2301976886"/>
                  </a:ext>
                </a:extLst>
              </a:tr>
              <a:tr h="545739">
                <a:tc>
                  <a:txBody>
                    <a:bodyPr/>
                    <a:lstStyle/>
                    <a:p>
                      <a:r>
                        <a:rPr lang="en-US" b="0" dirty="0">
                          <a:solidFill>
                            <a:schemeClr val="bg2">
                              <a:lumMod val="25000"/>
                            </a:schemeClr>
                          </a:solidFill>
                        </a:rPr>
                        <a:t>FY 2024</a:t>
                      </a:r>
                    </a:p>
                  </a:txBody>
                  <a:tcPr/>
                </a:tc>
                <a:tc>
                  <a:txBody>
                    <a:bodyPr/>
                    <a:lstStyle/>
                    <a:p>
                      <a:pPr algn="ctr"/>
                      <a:r>
                        <a:rPr lang="en-US" b="0" dirty="0">
                          <a:solidFill>
                            <a:schemeClr val="bg2">
                              <a:lumMod val="25000"/>
                            </a:schemeClr>
                          </a:solidFill>
                        </a:rPr>
                        <a:t>7.9%</a:t>
                      </a:r>
                    </a:p>
                  </a:txBody>
                  <a:tcPr/>
                </a:tc>
                <a:tc>
                  <a:txBody>
                    <a:bodyPr/>
                    <a:lstStyle/>
                    <a:p>
                      <a:pPr algn="ctr"/>
                      <a:r>
                        <a:rPr lang="en-US" b="0" dirty="0">
                          <a:solidFill>
                            <a:schemeClr val="bg2">
                              <a:lumMod val="25000"/>
                            </a:schemeClr>
                          </a:solidFill>
                        </a:rPr>
                        <a:t>9.5%</a:t>
                      </a:r>
                    </a:p>
                  </a:txBody>
                  <a:tcPr/>
                </a:tc>
                <a:tc>
                  <a:txBody>
                    <a:bodyPr/>
                    <a:lstStyle/>
                    <a:p>
                      <a:pPr algn="ctr"/>
                      <a:r>
                        <a:rPr lang="en-US" b="0" dirty="0">
                          <a:solidFill>
                            <a:schemeClr val="bg2">
                              <a:lumMod val="25000"/>
                            </a:schemeClr>
                          </a:solidFill>
                        </a:rPr>
                        <a:t> $348,258.00</a:t>
                      </a:r>
                    </a:p>
                  </a:txBody>
                  <a:tcPr/>
                </a:tc>
                <a:extLst>
                  <a:ext uri="{0D108BD9-81ED-4DB2-BD59-A6C34878D82A}">
                    <a16:rowId xmlns:a16="http://schemas.microsoft.com/office/drawing/2014/main" val="3369568194"/>
                  </a:ext>
                </a:extLst>
              </a:tr>
              <a:tr h="545739">
                <a:tc>
                  <a:txBody>
                    <a:bodyPr/>
                    <a:lstStyle/>
                    <a:p>
                      <a:r>
                        <a:rPr lang="en-US" b="0" dirty="0">
                          <a:solidFill>
                            <a:schemeClr val="bg2">
                              <a:lumMod val="25000"/>
                            </a:schemeClr>
                          </a:solidFill>
                        </a:rPr>
                        <a:t>FY 2025*</a:t>
                      </a:r>
                    </a:p>
                  </a:txBody>
                  <a:tcPr/>
                </a:tc>
                <a:tc>
                  <a:txBody>
                    <a:bodyPr/>
                    <a:lstStyle/>
                    <a:p>
                      <a:pPr algn="ctr"/>
                      <a:r>
                        <a:rPr lang="en-US" b="0" dirty="0">
                          <a:solidFill>
                            <a:schemeClr val="bg2">
                              <a:lumMod val="25000"/>
                            </a:schemeClr>
                          </a:solidFill>
                        </a:rPr>
                        <a:t>7.9%*</a:t>
                      </a:r>
                    </a:p>
                  </a:txBody>
                  <a:tcPr/>
                </a:tc>
                <a:tc>
                  <a:txBody>
                    <a:bodyPr/>
                    <a:lstStyle/>
                    <a:p>
                      <a:pPr algn="ctr"/>
                      <a:r>
                        <a:rPr lang="en-US" b="0" dirty="0">
                          <a:solidFill>
                            <a:schemeClr val="bg2">
                              <a:lumMod val="25000"/>
                            </a:schemeClr>
                          </a:solidFill>
                        </a:rPr>
                        <a:t>44.8%*</a:t>
                      </a:r>
                    </a:p>
                  </a:txBody>
                  <a:tcPr/>
                </a:tc>
                <a:tc>
                  <a:txBody>
                    <a:bodyPr/>
                    <a:lstStyle/>
                    <a:p>
                      <a:pPr algn="ctr"/>
                      <a:r>
                        <a:rPr lang="en-US" b="0" dirty="0">
                          <a:solidFill>
                            <a:schemeClr val="bg2">
                              <a:lumMod val="25000"/>
                            </a:schemeClr>
                          </a:solidFill>
                        </a:rPr>
                        <a:t> $77,321.00 *</a:t>
                      </a:r>
                    </a:p>
                    <a:p>
                      <a:pPr algn="ctr"/>
                      <a:endParaRPr lang="en-US" b="0" dirty="0">
                        <a:solidFill>
                          <a:schemeClr val="bg2">
                            <a:lumMod val="25000"/>
                          </a:schemeClr>
                        </a:solidFill>
                      </a:endParaRPr>
                    </a:p>
                  </a:txBody>
                  <a:tcPr/>
                </a:tc>
                <a:extLst>
                  <a:ext uri="{0D108BD9-81ED-4DB2-BD59-A6C34878D82A}">
                    <a16:rowId xmlns:a16="http://schemas.microsoft.com/office/drawing/2014/main" val="2005498418"/>
                  </a:ext>
                </a:extLst>
              </a:tr>
            </a:tbl>
          </a:graphicData>
        </a:graphic>
      </p:graphicFrame>
    </p:spTree>
    <p:extLst>
      <p:ext uri="{BB962C8B-B14F-4D97-AF65-F5344CB8AC3E}">
        <p14:creationId xmlns:p14="http://schemas.microsoft.com/office/powerpoint/2010/main" val="2197967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9BB19-2513-489D-944C-04C2ED1BE301}"/>
              </a:ext>
            </a:extLst>
          </p:cNvPr>
          <p:cNvSpPr>
            <a:spLocks noGrp="1"/>
          </p:cNvSpPr>
          <p:nvPr>
            <p:ph type="title"/>
          </p:nvPr>
        </p:nvSpPr>
        <p:spPr>
          <a:xfrm>
            <a:off x="583557" y="500062"/>
            <a:ext cx="10515600" cy="1325563"/>
          </a:xfrm>
        </p:spPr>
        <p:txBody>
          <a:bodyPr/>
          <a:lstStyle/>
          <a:p>
            <a:r>
              <a:rPr lang="en-US" dirty="0"/>
              <a:t>GHTD’s Proposed 2026-2028 DBE Goal</a:t>
            </a:r>
          </a:p>
        </p:txBody>
      </p:sp>
      <p:sp>
        <p:nvSpPr>
          <p:cNvPr id="3" name="Content Placeholder 2">
            <a:extLst>
              <a:ext uri="{FF2B5EF4-FFF2-40B4-BE49-F238E27FC236}">
                <a16:creationId xmlns:a16="http://schemas.microsoft.com/office/drawing/2014/main" id="{B57568E2-8339-405A-9650-46D1605FB6E9}"/>
              </a:ext>
            </a:extLst>
          </p:cNvPr>
          <p:cNvSpPr>
            <a:spLocks noGrp="1"/>
          </p:cNvSpPr>
          <p:nvPr>
            <p:ph idx="1"/>
          </p:nvPr>
        </p:nvSpPr>
        <p:spPr>
          <a:xfrm>
            <a:off x="698821" y="1825625"/>
            <a:ext cx="10794357" cy="4351338"/>
          </a:xfrm>
        </p:spPr>
        <p:txBody>
          <a:bodyPr/>
          <a:lstStyle/>
          <a:p>
            <a:r>
              <a:rPr lang="en-US" dirty="0"/>
              <a:t>7.7 Percent of GHTD Contracting Opportunities;</a:t>
            </a:r>
          </a:p>
          <a:p>
            <a:r>
              <a:rPr lang="en-US" dirty="0"/>
              <a:t>Worth a total of approximately $908,033;</a:t>
            </a:r>
          </a:p>
          <a:p>
            <a:r>
              <a:rPr lang="en-US" dirty="0"/>
              <a:t>Achieved through predominantly Race Conscious means monitored/adjusted during the goal period.</a:t>
            </a:r>
          </a:p>
        </p:txBody>
      </p:sp>
    </p:spTree>
    <p:extLst>
      <p:ext uri="{BB962C8B-B14F-4D97-AF65-F5344CB8AC3E}">
        <p14:creationId xmlns:p14="http://schemas.microsoft.com/office/powerpoint/2010/main" val="973716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243488-875E-4C66-BDE9-B55DEF867C61}"/>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4474" b="11607"/>
          <a:stretch/>
        </p:blipFill>
        <p:spPr>
          <a:xfrm>
            <a:off x="-5" y="274452"/>
            <a:ext cx="12192000" cy="6039262"/>
          </a:xfrm>
          <a:prstGeom prst="rect">
            <a:avLst/>
          </a:prstGeom>
        </p:spPr>
      </p:pic>
      <p:sp>
        <p:nvSpPr>
          <p:cNvPr id="2" name="Title 1">
            <a:extLst>
              <a:ext uri="{FF2B5EF4-FFF2-40B4-BE49-F238E27FC236}">
                <a16:creationId xmlns:a16="http://schemas.microsoft.com/office/drawing/2014/main" id="{5499FEE5-D91C-40FA-AE7C-53BA2B2F1336}"/>
              </a:ext>
            </a:extLst>
          </p:cNvPr>
          <p:cNvSpPr>
            <a:spLocks noGrp="1"/>
          </p:cNvSpPr>
          <p:nvPr>
            <p:ph type="ctrTitle"/>
          </p:nvPr>
        </p:nvSpPr>
        <p:spPr>
          <a:xfrm>
            <a:off x="0" y="650001"/>
            <a:ext cx="12192000" cy="2387600"/>
          </a:xfrm>
        </p:spPr>
        <p:txBody>
          <a:bodyPr>
            <a:normAutofit fontScale="90000"/>
          </a:bodyPr>
          <a:lstStyle/>
          <a:p>
            <a:br>
              <a:rPr lang="en-US" dirty="0"/>
            </a:br>
            <a:br>
              <a:rPr lang="en-US" dirty="0"/>
            </a:br>
            <a:br>
              <a:rPr lang="en-US" dirty="0"/>
            </a:br>
            <a:r>
              <a:rPr lang="en-US" b="1" dirty="0">
                <a:solidFill>
                  <a:schemeClr val="bg1"/>
                </a:solidFill>
              </a:rPr>
              <a:t>Greater Hartford Transit District</a:t>
            </a:r>
            <a:br>
              <a:rPr lang="en-US" dirty="0"/>
            </a:br>
            <a:endParaRPr lang="en-US" dirty="0"/>
          </a:p>
        </p:txBody>
      </p:sp>
      <p:sp>
        <p:nvSpPr>
          <p:cNvPr id="3" name="Subtitle 2">
            <a:extLst>
              <a:ext uri="{FF2B5EF4-FFF2-40B4-BE49-F238E27FC236}">
                <a16:creationId xmlns:a16="http://schemas.microsoft.com/office/drawing/2014/main" id="{13D2C609-2B31-4D97-86F2-96F0822202D7}"/>
              </a:ext>
            </a:extLst>
          </p:cNvPr>
          <p:cNvSpPr>
            <a:spLocks noGrp="1"/>
          </p:cNvSpPr>
          <p:nvPr>
            <p:ph type="subTitle" idx="1"/>
          </p:nvPr>
        </p:nvSpPr>
        <p:spPr>
          <a:xfrm>
            <a:off x="69011" y="2951360"/>
            <a:ext cx="12192000" cy="3448595"/>
          </a:xfrm>
        </p:spPr>
        <p:txBody>
          <a:bodyPr>
            <a:normAutofit fontScale="77500" lnSpcReduction="20000"/>
          </a:bodyPr>
          <a:lstStyle/>
          <a:p>
            <a:r>
              <a:rPr lang="en-US" sz="4500" b="1" dirty="0">
                <a:solidFill>
                  <a:schemeClr val="bg1"/>
                </a:solidFill>
              </a:rPr>
              <a:t>Disadvantaged Business Enterprise (DBE)</a:t>
            </a:r>
          </a:p>
          <a:p>
            <a:r>
              <a:rPr lang="en-US" sz="5100" b="1" dirty="0">
                <a:solidFill>
                  <a:schemeClr val="bg1"/>
                </a:solidFill>
              </a:rPr>
              <a:t>Triennial Goal Development and Contracting Opportunities</a:t>
            </a:r>
          </a:p>
          <a:p>
            <a:r>
              <a:rPr lang="en-US" sz="5100" b="1" dirty="0">
                <a:solidFill>
                  <a:schemeClr val="bg1"/>
                </a:solidFill>
              </a:rPr>
              <a:t>2026-2028</a:t>
            </a:r>
          </a:p>
          <a:p>
            <a:endParaRPr lang="en-US" sz="4200" dirty="0"/>
          </a:p>
          <a:p>
            <a:endParaRPr lang="en-US" sz="3400" dirty="0"/>
          </a:p>
          <a:p>
            <a:r>
              <a:rPr lang="en-US" sz="4200" b="1" i="1" dirty="0">
                <a:solidFill>
                  <a:schemeClr val="bg1"/>
                </a:solidFill>
              </a:rPr>
              <a:t>Encouraging DBE Contractor Participation in GHTD Projects</a:t>
            </a:r>
          </a:p>
        </p:txBody>
      </p:sp>
      <p:cxnSp>
        <p:nvCxnSpPr>
          <p:cNvPr id="9" name="Straight Connector 8">
            <a:extLst>
              <a:ext uri="{FF2B5EF4-FFF2-40B4-BE49-F238E27FC236}">
                <a16:creationId xmlns:a16="http://schemas.microsoft.com/office/drawing/2014/main" id="{C396DFBA-2935-43E7-8A33-B4958EFD822A}"/>
              </a:ext>
            </a:extLst>
          </p:cNvPr>
          <p:cNvCxnSpPr/>
          <p:nvPr/>
        </p:nvCxnSpPr>
        <p:spPr>
          <a:xfrm>
            <a:off x="618832" y="5425193"/>
            <a:ext cx="1095432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0A0375E-A55C-4214-A4E1-8F84D0EC3D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33498">
            <a:off x="5652150" y="567382"/>
            <a:ext cx="710541" cy="881257"/>
          </a:xfrm>
          <a:prstGeom prst="rect">
            <a:avLst/>
          </a:prstGeom>
          <a:effectLst>
            <a:outerShdw blurRad="50800" dir="5400000" algn="t" rotWithShape="0">
              <a:prstClr val="black">
                <a:alpha val="40000"/>
              </a:prstClr>
            </a:outerShdw>
          </a:effectLst>
        </p:spPr>
      </p:pic>
    </p:spTree>
    <p:extLst>
      <p:ext uri="{BB962C8B-B14F-4D97-AF65-F5344CB8AC3E}">
        <p14:creationId xmlns:p14="http://schemas.microsoft.com/office/powerpoint/2010/main" val="2726036384"/>
      </p:ext>
    </p:extLst>
  </p:cSld>
  <p:clrMapOvr>
    <a:masterClrMapping/>
  </p:clrMapOvr>
</p:sld>
</file>

<file path=ppt/theme/theme1.xml><?xml version="1.0" encoding="utf-8"?>
<a:theme xmlns:a="http://schemas.openxmlformats.org/drawingml/2006/main" name="GHTD Bas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HTD Base" id="{F410DD31-D83B-4496-A331-41EB71374E45}" vid="{681E30CF-DC44-40AB-BCFC-148BD2DE9C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GHTD Base</Template>
  <TotalTime>14423</TotalTime>
  <Words>854</Words>
  <Application>Microsoft Office PowerPoint</Application>
  <PresentationFormat>Widescreen</PresentationFormat>
  <Paragraphs>95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Arial Unicode MS</vt:lpstr>
      <vt:lpstr>Calibri</vt:lpstr>
      <vt:lpstr>Calibri Light</vt:lpstr>
      <vt:lpstr>GHTD Base</vt:lpstr>
      <vt:lpstr>   Greater Hartford Transit District </vt:lpstr>
      <vt:lpstr>The Purpose of the DBE Program and Goal</vt:lpstr>
      <vt:lpstr>Objectives of the GHTD DBE Program and Goal</vt:lpstr>
      <vt:lpstr>About Greater Hartford Transit District</vt:lpstr>
      <vt:lpstr>About Greater Hartford Transit District</vt:lpstr>
      <vt:lpstr>About Greater Hartford Transit District</vt:lpstr>
      <vt:lpstr>GHTD Planned Projects 2026-2028</vt:lpstr>
      <vt:lpstr>Past DBE Goal Attainment</vt:lpstr>
      <vt:lpstr>GHTD’s Proposed 2026-2028 DBE Goal</vt:lpstr>
      <vt:lpstr>   Greater Hartford Transit District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Greater Bridgeport Transit</dc:title>
  <dc:creator>Doug Holcomb</dc:creator>
  <cp:lastModifiedBy>Mary Bujeaud</cp:lastModifiedBy>
  <cp:revision>377</cp:revision>
  <dcterms:created xsi:type="dcterms:W3CDTF">2018-06-25T12:03:07Z</dcterms:created>
  <dcterms:modified xsi:type="dcterms:W3CDTF">2025-07-23T14:39:25Z</dcterms:modified>
</cp:coreProperties>
</file>